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79" r:id="rId3"/>
    <p:sldId id="275" r:id="rId4"/>
    <p:sldId id="280" r:id="rId5"/>
    <p:sldId id="281" r:id="rId6"/>
    <p:sldId id="282" r:id="rId7"/>
    <p:sldId id="259" r:id="rId8"/>
    <p:sldId id="257" r:id="rId9"/>
    <p:sldId id="260" r:id="rId10"/>
    <p:sldId id="283" r:id="rId11"/>
    <p:sldId id="258" r:id="rId12"/>
    <p:sldId id="262" r:id="rId13"/>
    <p:sldId id="284" r:id="rId14"/>
    <p:sldId id="263" r:id="rId15"/>
    <p:sldId id="265" r:id="rId16"/>
    <p:sldId id="277" r:id="rId17"/>
  </p:sldIdLst>
  <p:sldSz cx="12192000" cy="685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2" d="100"/>
          <a:sy n="102" d="100"/>
        </p:scale>
        <p:origin x="8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iani Figueroa" userId="17862c47-1af7-4d22-97ab-1894a00d9a04" providerId="ADAL" clId="{1C0AECBA-745E-4C27-9C9F-9355D7083664}"/>
    <pc:docChg chg="custSel modSld">
      <pc:chgData name="Iviani Figueroa" userId="17862c47-1af7-4d22-97ab-1894a00d9a04" providerId="ADAL" clId="{1C0AECBA-745E-4C27-9C9F-9355D7083664}" dt="2026-09-11T16:16:03.694" v="282" actId="6549"/>
      <pc:docMkLst>
        <pc:docMk/>
      </pc:docMkLst>
      <pc:sldChg chg="addSp delSp modSp mod">
        <pc:chgData name="Iviani Figueroa" userId="17862c47-1af7-4d22-97ab-1894a00d9a04" providerId="ADAL" clId="{1C0AECBA-745E-4C27-9C9F-9355D7083664}" dt="2026-09-11T16:13:57.695" v="237" actId="20577"/>
        <pc:sldMkLst>
          <pc:docMk/>
          <pc:sldMk cId="0" sldId="256"/>
        </pc:sldMkLst>
        <pc:picChg chg="add mod">
          <ac:chgData name="Iviani Figueroa" userId="17862c47-1af7-4d22-97ab-1894a00d9a04" providerId="ADAL" clId="{1C0AECBA-745E-4C27-9C9F-9355D7083664}" dt="2026-09-11T16:10:59.146" v="6" actId="1076"/>
          <ac:picMkLst>
            <pc:docMk/>
            <pc:sldMk cId="0" sldId="256"/>
            <ac:picMk id="7" creationId="{6B424108-5F56-318E-8AC9-9BADBA487E49}"/>
          </ac:picMkLst>
        </pc:picChg>
      </pc:sldChg>
      <pc:sldChg chg="modSp mod">
        <pc:chgData name="Iviani Figueroa" userId="17862c47-1af7-4d22-97ab-1894a00d9a04" providerId="ADAL" clId="{1C0AECBA-745E-4C27-9C9F-9355D7083664}" dt="2026-09-11T16:15:21.616" v="281" actId="20577"/>
        <pc:sldMkLst>
          <pc:docMk/>
          <pc:sldMk cId="0" sldId="260"/>
        </pc:sldMkLst>
        <pc:spChg chg="mod">
          <ac:chgData name="Iviani Figueroa" userId="17862c47-1af7-4d22-97ab-1894a00d9a04" providerId="ADAL" clId="{1C0AECBA-745E-4C27-9C9F-9355D7083664}" dt="2026-09-11T16:15:21.616" v="281" actId="20577"/>
          <ac:spMkLst>
            <pc:docMk/>
            <pc:sldMk cId="0" sldId="260"/>
            <ac:spMk id="14" creationId="{00000000-0000-0000-0000-000000000000}"/>
          </ac:spMkLst>
        </pc:spChg>
      </pc:sldChg>
      <pc:sldChg chg="modSp mod">
        <pc:chgData name="Iviani Figueroa" userId="17862c47-1af7-4d22-97ab-1894a00d9a04" providerId="ADAL" clId="{1C0AECBA-745E-4C27-9C9F-9355D7083664}" dt="2026-09-11T16:12:55.135" v="225" actId="14100"/>
        <pc:sldMkLst>
          <pc:docMk/>
          <pc:sldMk cId="0" sldId="277"/>
        </pc:sldMkLst>
        <pc:spChg chg="mod">
          <ac:chgData name="Iviani Figueroa" userId="17862c47-1af7-4d22-97ab-1894a00d9a04" providerId="ADAL" clId="{1C0AECBA-745E-4C27-9C9F-9355D7083664}" dt="2026-09-11T16:12:55.135" v="225" actId="14100"/>
          <ac:spMkLst>
            <pc:docMk/>
            <pc:sldMk cId="0" sldId="277"/>
            <ac:spMk id="3" creationId="{00000000-0000-0000-0000-000000000000}"/>
          </ac:spMkLst>
        </pc:spChg>
      </pc:sldChg>
      <pc:sldChg chg="modSp mod">
        <pc:chgData name="Iviani Figueroa" userId="17862c47-1af7-4d22-97ab-1894a00d9a04" providerId="ADAL" clId="{1C0AECBA-745E-4C27-9C9F-9355D7083664}" dt="2026-09-11T16:14:15.592" v="268" actId="20577"/>
        <pc:sldMkLst>
          <pc:docMk/>
          <pc:sldMk cId="0" sldId="279"/>
        </pc:sldMkLst>
        <pc:spChg chg="mod">
          <ac:chgData name="Iviani Figueroa" userId="17862c47-1af7-4d22-97ab-1894a00d9a04" providerId="ADAL" clId="{1C0AECBA-745E-4C27-9C9F-9355D7083664}" dt="2026-09-11T16:14:15.592" v="268" actId="20577"/>
          <ac:spMkLst>
            <pc:docMk/>
            <pc:sldMk cId="0" sldId="279"/>
            <ac:spMk id="13" creationId="{00000000-0000-0000-0000-000000000000}"/>
          </ac:spMkLst>
        </pc:spChg>
      </pc:sldChg>
      <pc:sldChg chg="modSp mod">
        <pc:chgData name="Iviani Figueroa" userId="17862c47-1af7-4d22-97ab-1894a00d9a04" providerId="ADAL" clId="{1C0AECBA-745E-4C27-9C9F-9355D7083664}" dt="2026-09-11T16:16:03.694" v="282" actId="6549"/>
        <pc:sldMkLst>
          <pc:docMk/>
          <pc:sldMk cId="0" sldId="284"/>
        </pc:sldMkLst>
        <pc:spChg chg="mod">
          <ac:chgData name="Iviani Figueroa" userId="17862c47-1af7-4d22-97ab-1894a00d9a04" providerId="ADAL" clId="{1C0AECBA-745E-4C27-9C9F-9355D7083664}" dt="2026-09-11T16:16:03.694" v="282" actId="6549"/>
          <ac:spMkLst>
            <pc:docMk/>
            <pc:sldMk cId="0" sldId="284"/>
            <ac:spMk id="11" creationId="{00000000-0000-0000-0000-000000000000}"/>
          </ac:spMkLst>
        </pc:spChg>
      </pc:sldChg>
    </pc:docChg>
  </pc:docChgLst>
  <pc:docChgLst>
    <pc:chgData name="Armando J. Arana" userId="cab3db02-0fec-4310-9b14-e323f76bf812" providerId="ADAL" clId="{F22FA94A-E94C-4DA8-82AF-1C68AECC12C4}"/>
    <pc:docChg chg="undo custSel delSld modSld">
      <pc:chgData name="Armando J. Arana" userId="cab3db02-0fec-4310-9b14-e323f76bf812" providerId="ADAL" clId="{F22FA94A-E94C-4DA8-82AF-1C68AECC12C4}" dt="2026-09-14T04:02:40.514" v="68" actId="20577"/>
      <pc:docMkLst>
        <pc:docMk/>
      </pc:docMkLst>
      <pc:sldChg chg="addSp delSp modSp mod">
        <pc:chgData name="Armando J. Arana" userId="cab3db02-0fec-4310-9b14-e323f76bf812" providerId="ADAL" clId="{F22FA94A-E94C-4DA8-82AF-1C68AECC12C4}" dt="2026-09-14T04:02:29.503" v="66" actId="20577"/>
        <pc:sldMkLst>
          <pc:docMk/>
          <pc:sldMk cId="0" sldId="256"/>
        </pc:sldMkLst>
        <pc:spChg chg="add del mod">
          <ac:chgData name="Armando J. Arana" userId="cab3db02-0fec-4310-9b14-e323f76bf812" providerId="ADAL" clId="{F22FA94A-E94C-4DA8-82AF-1C68AECC12C4}" dt="2026-09-14T03:50:57.579" v="59" actId="478"/>
          <ac:spMkLst>
            <pc:docMk/>
            <pc:sldMk cId="0" sldId="256"/>
            <ac:spMk id="11" creationId="{00000000-0000-0000-0000-000000000000}"/>
          </ac:spMkLst>
        </pc:spChg>
        <pc:spChg chg="mod">
          <ac:chgData name="Armando J. Arana" userId="cab3db02-0fec-4310-9b14-e323f76bf812" providerId="ADAL" clId="{F22FA94A-E94C-4DA8-82AF-1C68AECC12C4}" dt="2026-09-14T04:02:29.503" v="66" actId="20577"/>
          <ac:spMkLst>
            <pc:docMk/>
            <pc:sldMk cId="0" sldId="256"/>
            <ac:spMk id="14" creationId="{7E2E4E0F-F9C9-F507-37E6-32C9AC9F1A2E}"/>
          </ac:spMkLst>
        </pc:spChg>
      </pc:sldChg>
      <pc:sldChg chg="modSp mod">
        <pc:chgData name="Armando J. Arana" userId="cab3db02-0fec-4310-9b14-e323f76bf812" providerId="ADAL" clId="{F22FA94A-E94C-4DA8-82AF-1C68AECC12C4}" dt="2026-09-14T03:49:21.282" v="39" actId="20577"/>
        <pc:sldMkLst>
          <pc:docMk/>
          <pc:sldMk cId="0" sldId="257"/>
        </pc:sldMkLst>
        <pc:spChg chg="mod">
          <ac:chgData name="Armando J. Arana" userId="cab3db02-0fec-4310-9b14-e323f76bf812" providerId="ADAL" clId="{F22FA94A-E94C-4DA8-82AF-1C68AECC12C4}" dt="2026-09-14T03:49:21.282" v="39" actId="20577"/>
          <ac:spMkLst>
            <pc:docMk/>
            <pc:sldMk cId="0" sldId="257"/>
            <ac:spMk id="11" creationId="{00000000-0000-0000-0000-000000000000}"/>
          </ac:spMkLst>
        </pc:spChg>
      </pc:sldChg>
      <pc:sldChg chg="modSp mod">
        <pc:chgData name="Armando J. Arana" userId="cab3db02-0fec-4310-9b14-e323f76bf812" providerId="ADAL" clId="{F22FA94A-E94C-4DA8-82AF-1C68AECC12C4}" dt="2026-09-14T03:49:35.092" v="44" actId="20577"/>
        <pc:sldMkLst>
          <pc:docMk/>
          <pc:sldMk cId="0" sldId="258"/>
        </pc:sldMkLst>
        <pc:spChg chg="mod">
          <ac:chgData name="Armando J. Arana" userId="cab3db02-0fec-4310-9b14-e323f76bf812" providerId="ADAL" clId="{F22FA94A-E94C-4DA8-82AF-1C68AECC12C4}" dt="2026-09-14T03:49:35.092" v="44" actId="20577"/>
          <ac:spMkLst>
            <pc:docMk/>
            <pc:sldMk cId="0" sldId="258"/>
            <ac:spMk id="9" creationId="{00000000-0000-0000-0000-000000000000}"/>
          </ac:spMkLst>
        </pc:spChg>
      </pc:sldChg>
      <pc:sldChg chg="modSp mod">
        <pc:chgData name="Armando J. Arana" userId="cab3db02-0fec-4310-9b14-e323f76bf812" providerId="ADAL" clId="{F22FA94A-E94C-4DA8-82AF-1C68AECC12C4}" dt="2026-09-14T03:49:15.203" v="38" actId="20577"/>
        <pc:sldMkLst>
          <pc:docMk/>
          <pc:sldMk cId="0" sldId="259"/>
        </pc:sldMkLst>
        <pc:spChg chg="mod">
          <ac:chgData name="Armando J. Arana" userId="cab3db02-0fec-4310-9b14-e323f76bf812" providerId="ADAL" clId="{F22FA94A-E94C-4DA8-82AF-1C68AECC12C4}" dt="2026-09-14T03:49:15.203" v="38" actId="20577"/>
          <ac:spMkLst>
            <pc:docMk/>
            <pc:sldMk cId="0" sldId="259"/>
            <ac:spMk id="9" creationId="{00000000-0000-0000-0000-000000000000}"/>
          </ac:spMkLst>
        </pc:spChg>
      </pc:sldChg>
      <pc:sldChg chg="modSp mod">
        <pc:chgData name="Armando J. Arana" userId="cab3db02-0fec-4310-9b14-e323f76bf812" providerId="ADAL" clId="{F22FA94A-E94C-4DA8-82AF-1C68AECC12C4}" dt="2026-09-14T03:49:26.341" v="40" actId="20577"/>
        <pc:sldMkLst>
          <pc:docMk/>
          <pc:sldMk cId="0" sldId="260"/>
        </pc:sldMkLst>
        <pc:spChg chg="mod">
          <ac:chgData name="Armando J. Arana" userId="cab3db02-0fec-4310-9b14-e323f76bf812" providerId="ADAL" clId="{F22FA94A-E94C-4DA8-82AF-1C68AECC12C4}" dt="2026-09-14T03:49:26.341" v="40" actId="20577"/>
          <ac:spMkLst>
            <pc:docMk/>
            <pc:sldMk cId="0" sldId="260"/>
            <ac:spMk id="9" creationId="{00000000-0000-0000-0000-000000000000}"/>
          </ac:spMkLst>
        </pc:spChg>
      </pc:sldChg>
      <pc:sldChg chg="modSp mod">
        <pc:chgData name="Armando J. Arana" userId="cab3db02-0fec-4310-9b14-e323f76bf812" providerId="ADAL" clId="{F22FA94A-E94C-4DA8-82AF-1C68AECC12C4}" dt="2026-09-14T03:49:40.874" v="46" actId="20577"/>
        <pc:sldMkLst>
          <pc:docMk/>
          <pc:sldMk cId="0" sldId="262"/>
        </pc:sldMkLst>
        <pc:spChg chg="mod">
          <ac:chgData name="Armando J. Arana" userId="cab3db02-0fec-4310-9b14-e323f76bf812" providerId="ADAL" clId="{F22FA94A-E94C-4DA8-82AF-1C68AECC12C4}" dt="2026-09-14T03:49:40.874" v="46" actId="20577"/>
          <ac:spMkLst>
            <pc:docMk/>
            <pc:sldMk cId="0" sldId="262"/>
            <ac:spMk id="9" creationId="{00000000-0000-0000-0000-000000000000}"/>
          </ac:spMkLst>
        </pc:spChg>
      </pc:sldChg>
      <pc:sldChg chg="modSp mod">
        <pc:chgData name="Armando J. Arana" userId="cab3db02-0fec-4310-9b14-e323f76bf812" providerId="ADAL" clId="{F22FA94A-E94C-4DA8-82AF-1C68AECC12C4}" dt="2026-09-14T03:49:50.151" v="48" actId="20577"/>
        <pc:sldMkLst>
          <pc:docMk/>
          <pc:sldMk cId="0" sldId="263"/>
        </pc:sldMkLst>
        <pc:spChg chg="mod">
          <ac:chgData name="Armando J. Arana" userId="cab3db02-0fec-4310-9b14-e323f76bf812" providerId="ADAL" clId="{F22FA94A-E94C-4DA8-82AF-1C68AECC12C4}" dt="2026-09-14T03:49:50.151" v="48" actId="20577"/>
          <ac:spMkLst>
            <pc:docMk/>
            <pc:sldMk cId="0" sldId="263"/>
            <ac:spMk id="9" creationId="{00000000-0000-0000-0000-000000000000}"/>
          </ac:spMkLst>
        </pc:spChg>
      </pc:sldChg>
      <pc:sldChg chg="modSp mod">
        <pc:chgData name="Armando J. Arana" userId="cab3db02-0fec-4310-9b14-e323f76bf812" providerId="ADAL" clId="{F22FA94A-E94C-4DA8-82AF-1C68AECC12C4}" dt="2026-09-14T03:49:54.480" v="50" actId="20577"/>
        <pc:sldMkLst>
          <pc:docMk/>
          <pc:sldMk cId="0" sldId="265"/>
        </pc:sldMkLst>
        <pc:spChg chg="mod">
          <ac:chgData name="Armando J. Arana" userId="cab3db02-0fec-4310-9b14-e323f76bf812" providerId="ADAL" clId="{F22FA94A-E94C-4DA8-82AF-1C68AECC12C4}" dt="2026-09-14T03:49:54.480" v="50" actId="20577"/>
          <ac:spMkLst>
            <pc:docMk/>
            <pc:sldMk cId="0" sldId="265"/>
            <ac:spMk id="11" creationId="{00000000-0000-0000-0000-000000000000}"/>
          </ac:spMkLst>
        </pc:spChg>
      </pc:sldChg>
      <pc:sldChg chg="modSp mod">
        <pc:chgData name="Armando J. Arana" userId="cab3db02-0fec-4310-9b14-e323f76bf812" providerId="ADAL" clId="{F22FA94A-E94C-4DA8-82AF-1C68AECC12C4}" dt="2026-09-14T04:02:40.514" v="68" actId="20577"/>
        <pc:sldMkLst>
          <pc:docMk/>
          <pc:sldMk cId="1507937642" sldId="275"/>
        </pc:sldMkLst>
        <pc:spChg chg="mod">
          <ac:chgData name="Armando J. Arana" userId="cab3db02-0fec-4310-9b14-e323f76bf812" providerId="ADAL" clId="{F22FA94A-E94C-4DA8-82AF-1C68AECC12C4}" dt="2026-09-14T04:02:40.514" v="68" actId="20577"/>
          <ac:spMkLst>
            <pc:docMk/>
            <pc:sldMk cId="1507937642" sldId="275"/>
            <ac:spMk id="30" creationId="{8AAE3701-F8BC-1168-2C60-7390EF96B44E}"/>
          </ac:spMkLst>
        </pc:spChg>
      </pc:sldChg>
      <pc:sldChg chg="del">
        <pc:chgData name="Armando J. Arana" userId="cab3db02-0fec-4310-9b14-e323f76bf812" providerId="ADAL" clId="{F22FA94A-E94C-4DA8-82AF-1C68AECC12C4}" dt="2026-09-14T03:49:01.913" v="36" actId="47"/>
        <pc:sldMkLst>
          <pc:docMk/>
          <pc:sldMk cId="102524530" sldId="276"/>
        </pc:sldMkLst>
      </pc:sldChg>
      <pc:sldChg chg="modSp mod">
        <pc:chgData name="Armando J. Arana" userId="cab3db02-0fec-4310-9b14-e323f76bf812" providerId="ADAL" clId="{F22FA94A-E94C-4DA8-82AF-1C68AECC12C4}" dt="2026-09-14T03:49:59.299" v="52" actId="20577"/>
        <pc:sldMkLst>
          <pc:docMk/>
          <pc:sldMk cId="0" sldId="277"/>
        </pc:sldMkLst>
        <pc:spChg chg="mod">
          <ac:chgData name="Armando J. Arana" userId="cab3db02-0fec-4310-9b14-e323f76bf812" providerId="ADAL" clId="{F22FA94A-E94C-4DA8-82AF-1C68AECC12C4}" dt="2026-09-14T03:49:59.299" v="52" actId="20577"/>
          <ac:spMkLst>
            <pc:docMk/>
            <pc:sldMk cId="0" sldId="277"/>
            <ac:spMk id="18" creationId="{5BF7CF17-898D-51E6-A10B-529684D70EED}"/>
          </ac:spMkLst>
        </pc:spChg>
      </pc:sldChg>
      <pc:sldChg chg="del">
        <pc:chgData name="Armando J. Arana" userId="cab3db02-0fec-4310-9b14-e323f76bf812" providerId="ADAL" clId="{F22FA94A-E94C-4DA8-82AF-1C68AECC12C4}" dt="2026-09-14T03:49:01.913" v="36" actId="47"/>
        <pc:sldMkLst>
          <pc:docMk/>
          <pc:sldMk cId="822891889" sldId="278"/>
        </pc:sldMkLst>
      </pc:sldChg>
      <pc:sldChg chg="modSp mod">
        <pc:chgData name="Armando J. Arana" userId="cab3db02-0fec-4310-9b14-e323f76bf812" providerId="ADAL" clId="{F22FA94A-E94C-4DA8-82AF-1C68AECC12C4}" dt="2026-09-14T03:49:10.956" v="37" actId="20577"/>
        <pc:sldMkLst>
          <pc:docMk/>
          <pc:sldMk cId="0" sldId="282"/>
        </pc:sldMkLst>
        <pc:spChg chg="mod">
          <ac:chgData name="Armando J. Arana" userId="cab3db02-0fec-4310-9b14-e323f76bf812" providerId="ADAL" clId="{F22FA94A-E94C-4DA8-82AF-1C68AECC12C4}" dt="2026-09-14T03:49:10.956" v="37" actId="20577"/>
          <ac:spMkLst>
            <pc:docMk/>
            <pc:sldMk cId="0" sldId="282"/>
            <ac:spMk id="11" creationId="{00000000-0000-0000-0000-000000000000}"/>
          </ac:spMkLst>
        </pc:spChg>
      </pc:sldChg>
      <pc:sldChg chg="modSp mod">
        <pc:chgData name="Armando J. Arana" userId="cab3db02-0fec-4310-9b14-e323f76bf812" providerId="ADAL" clId="{F22FA94A-E94C-4DA8-82AF-1C68AECC12C4}" dt="2026-09-14T03:49:30.886" v="42" actId="20577"/>
        <pc:sldMkLst>
          <pc:docMk/>
          <pc:sldMk cId="0" sldId="283"/>
        </pc:sldMkLst>
        <pc:spChg chg="mod">
          <ac:chgData name="Armando J. Arana" userId="cab3db02-0fec-4310-9b14-e323f76bf812" providerId="ADAL" clId="{F22FA94A-E94C-4DA8-82AF-1C68AECC12C4}" dt="2026-09-14T03:49:30.886" v="42" actId="20577"/>
          <ac:spMkLst>
            <pc:docMk/>
            <pc:sldMk cId="0" sldId="283"/>
            <ac:spMk id="11" creationId="{00000000-0000-0000-0000-000000000000}"/>
          </ac:spMkLst>
        </pc:spChg>
      </pc:sldChg>
      <pc:sldChg chg="modSp mod">
        <pc:chgData name="Armando J. Arana" userId="cab3db02-0fec-4310-9b14-e323f76bf812" providerId="ADAL" clId="{F22FA94A-E94C-4DA8-82AF-1C68AECC12C4}" dt="2026-09-14T03:49:46.388" v="47" actId="20577"/>
        <pc:sldMkLst>
          <pc:docMk/>
          <pc:sldMk cId="0" sldId="284"/>
        </pc:sldMkLst>
        <pc:spChg chg="mod">
          <ac:chgData name="Armando J. Arana" userId="cab3db02-0fec-4310-9b14-e323f76bf812" providerId="ADAL" clId="{F22FA94A-E94C-4DA8-82AF-1C68AECC12C4}" dt="2026-09-14T03:49:46.388" v="47" actId="20577"/>
          <ac:spMkLst>
            <pc:docMk/>
            <pc:sldMk cId="0" sldId="284"/>
            <ac:spMk id="9" creationId="{00000000-0000-0000-0000-00000000000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jpeg"/><Relationship Id="rId2" Type="http://schemas.microsoft.com/office/2007/relationships/hdphoto" Target="../media/hdphoto1.wdp"/><Relationship Id="rId1" Type="http://schemas.openxmlformats.org/officeDocument/2006/relationships/image" Target="../media/image11.png"/><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eg"/><Relationship Id="rId2" Type="http://schemas.microsoft.com/office/2007/relationships/hdphoto" Target="../media/hdphoto1.wdp"/><Relationship Id="rId1" Type="http://schemas.openxmlformats.org/officeDocument/2006/relationships/image" Target="../media/image11.png"/><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35A9A0-BCFD-4400-A8CA-FE4E57E6286A}" type="doc">
      <dgm:prSet loTypeId="urn:microsoft.com/office/officeart/2005/8/layout/hList7" loCatId="list" qsTypeId="urn:microsoft.com/office/officeart/2005/8/quickstyle/simple1#1" qsCatId="simple" csTypeId="urn:microsoft.com/office/officeart/2005/8/colors/accent1_2#1" csCatId="accent1" phldr="1"/>
      <dgm:spPr/>
      <dgm:t>
        <a:bodyPr/>
        <a:lstStyle/>
        <a:p>
          <a:endParaRPr lang="en-US"/>
        </a:p>
      </dgm:t>
    </dgm:pt>
    <dgm:pt modelId="{E1818888-CDA4-43EE-A73C-B1FBD0B101EB}">
      <dgm:prSet phldrT="[Text]" phldr="0"/>
      <dgm:spPr>
        <a:solidFill>
          <a:srgbClr val="1572A7"/>
        </a:solidFill>
      </dgm:spPr>
      <dgm:t>
        <a:bodyPr/>
        <a:lstStyle/>
        <a:p>
          <a:r>
            <a:rPr lang="en-US" b="1" dirty="0"/>
            <a:t>“A” Rated District  for third consecutive year</a:t>
          </a:r>
        </a:p>
        <a:p>
          <a:endParaRPr lang="en-US" b="1" dirty="0"/>
        </a:p>
        <a:p>
          <a:endParaRPr lang="en-US" b="1" dirty="0"/>
        </a:p>
      </dgm:t>
    </dgm:pt>
    <dgm:pt modelId="{5447E03D-984C-49DC-A2E3-38CCCF015AF3}" type="parTrans" cxnId="{F8452082-E761-47E2-AC10-3366A0494E53}">
      <dgm:prSet/>
      <dgm:spPr/>
      <dgm:t>
        <a:bodyPr/>
        <a:lstStyle/>
        <a:p>
          <a:endParaRPr lang="en-US"/>
        </a:p>
      </dgm:t>
    </dgm:pt>
    <dgm:pt modelId="{20D2D5C5-B6F6-4231-94C8-DB62386117A3}" type="sibTrans" cxnId="{F8452082-E761-47E2-AC10-3366A0494E53}">
      <dgm:prSet/>
      <dgm:spPr/>
      <dgm:t>
        <a:bodyPr/>
        <a:lstStyle/>
        <a:p>
          <a:endParaRPr lang="en-US"/>
        </a:p>
      </dgm:t>
    </dgm:pt>
    <dgm:pt modelId="{4B94770C-2446-417C-BB7A-6545275FE7AB}">
      <dgm:prSet phldrT="[Text]" phldr="0"/>
      <dgm:spPr>
        <a:solidFill>
          <a:srgbClr val="1572A7"/>
        </a:solidFill>
      </dgm:spPr>
      <dgm:t>
        <a:bodyPr/>
        <a:lstStyle/>
        <a:p>
          <a:r>
            <a:rPr lang="en-US" b="1" dirty="0"/>
            <a:t>No D or F Schools for third consecutive year </a:t>
          </a:r>
        </a:p>
        <a:p>
          <a:r>
            <a:rPr lang="en-US" dirty="0"/>
            <a:t>First time since 1999</a:t>
          </a:r>
        </a:p>
      </dgm:t>
    </dgm:pt>
    <dgm:pt modelId="{AC99CB1B-164F-4F5C-897F-6EDA6E2B2436}" type="parTrans" cxnId="{DC6829C9-8689-494B-A0DE-1494E7BADF5C}">
      <dgm:prSet/>
      <dgm:spPr/>
      <dgm:t>
        <a:bodyPr/>
        <a:lstStyle/>
        <a:p>
          <a:endParaRPr lang="en-US"/>
        </a:p>
      </dgm:t>
    </dgm:pt>
    <dgm:pt modelId="{A6F3BE2C-9C5B-4840-97E7-E9BFDEA32A64}" type="sibTrans" cxnId="{DC6829C9-8689-494B-A0DE-1494E7BADF5C}">
      <dgm:prSet/>
      <dgm:spPr/>
      <dgm:t>
        <a:bodyPr/>
        <a:lstStyle/>
        <a:p>
          <a:endParaRPr lang="en-US"/>
        </a:p>
      </dgm:t>
    </dgm:pt>
    <dgm:pt modelId="{A73BA0DF-EACD-4192-8FCC-6B5CD2094539}">
      <dgm:prSet phldrT="[Text]" phldr="0"/>
      <dgm:spPr>
        <a:solidFill>
          <a:srgbClr val="1572A7"/>
        </a:solidFill>
      </dgm:spPr>
      <dgm:t>
        <a:bodyPr/>
        <a:lstStyle/>
        <a:p>
          <a:r>
            <a:rPr lang="en-US" b="1" dirty="0"/>
            <a:t>Highest Graduation Rate in 25 Years </a:t>
          </a:r>
        </a:p>
        <a:p>
          <a:r>
            <a:rPr lang="en-US" b="1" dirty="0"/>
            <a:t>97.5% </a:t>
          </a:r>
          <a:r>
            <a:rPr lang="en-US" dirty="0"/>
            <a:t>(traditional HS) and </a:t>
          </a:r>
          <a:r>
            <a:rPr lang="en-US" b="1" dirty="0"/>
            <a:t>91.4%</a:t>
          </a:r>
          <a:r>
            <a:rPr lang="en-US" dirty="0"/>
            <a:t> (all schools)</a:t>
          </a:r>
        </a:p>
      </dgm:t>
    </dgm:pt>
    <dgm:pt modelId="{1A740818-5F5F-4107-86B4-DCBBAB034D11}" type="parTrans" cxnId="{EB66E1E2-08AC-4D6D-B2B8-774581404B66}">
      <dgm:prSet/>
      <dgm:spPr/>
      <dgm:t>
        <a:bodyPr/>
        <a:lstStyle/>
        <a:p>
          <a:endParaRPr lang="en-US"/>
        </a:p>
      </dgm:t>
    </dgm:pt>
    <dgm:pt modelId="{098E5F5E-01D2-4862-A22D-E7F06F952B09}" type="sibTrans" cxnId="{EB66E1E2-08AC-4D6D-B2B8-774581404B66}">
      <dgm:prSet/>
      <dgm:spPr/>
      <dgm:t>
        <a:bodyPr/>
        <a:lstStyle/>
        <a:p>
          <a:endParaRPr lang="en-US"/>
        </a:p>
      </dgm:t>
    </dgm:pt>
    <dgm:pt modelId="{502916E8-5ADA-4B89-BFEC-F51F3598841C}">
      <dgm:prSet phldrT="[Text]" phldr="0"/>
      <dgm:spPr>
        <a:solidFill>
          <a:srgbClr val="1572A7"/>
        </a:solidFill>
      </dgm:spPr>
      <dgm:t>
        <a:bodyPr/>
        <a:lstStyle/>
        <a:p>
          <a:r>
            <a:rPr lang="en-US" b="1"/>
            <a:t>Cambridge District of the Year </a:t>
          </a:r>
          <a:r>
            <a:rPr lang="en-US"/>
            <a:t>for 2025/26</a:t>
          </a:r>
        </a:p>
        <a:p>
          <a:endParaRPr lang="en-US"/>
        </a:p>
        <a:p>
          <a:endParaRPr lang="en-US"/>
        </a:p>
      </dgm:t>
    </dgm:pt>
    <dgm:pt modelId="{4C82EF66-9796-4F93-9DC6-281F1BE776C7}" type="parTrans" cxnId="{250BDC0C-38CC-4007-A133-27E8D3EF2E40}">
      <dgm:prSet/>
      <dgm:spPr/>
      <dgm:t>
        <a:bodyPr/>
        <a:lstStyle/>
        <a:p>
          <a:endParaRPr lang="en-US"/>
        </a:p>
      </dgm:t>
    </dgm:pt>
    <dgm:pt modelId="{79BDCBAD-1CB5-4C75-97D0-0A9B2B182590}" type="sibTrans" cxnId="{250BDC0C-38CC-4007-A133-27E8D3EF2E40}">
      <dgm:prSet/>
      <dgm:spPr/>
      <dgm:t>
        <a:bodyPr/>
        <a:lstStyle/>
        <a:p>
          <a:endParaRPr lang="en-US"/>
        </a:p>
      </dgm:t>
    </dgm:pt>
    <dgm:pt modelId="{C69381E6-7124-4EAA-AD04-E1740FFA2D19}">
      <dgm:prSet phldrT="[Text]" phldr="0"/>
      <dgm:spPr>
        <a:solidFill>
          <a:srgbClr val="1572A7"/>
        </a:solidFill>
      </dgm:spPr>
      <dgm:t>
        <a:bodyPr/>
        <a:lstStyle/>
        <a:p>
          <a:r>
            <a:rPr lang="en-US" b="1" dirty="0"/>
            <a:t>#1 in Funding in Florida</a:t>
          </a:r>
          <a:r>
            <a:rPr lang="en-US" dirty="0"/>
            <a:t> for AP, AICE, Dual Enrollment and Industry Certifications</a:t>
          </a:r>
        </a:p>
      </dgm:t>
    </dgm:pt>
    <dgm:pt modelId="{3454EE23-8398-4821-870D-07C2E5350793}" type="parTrans" cxnId="{B5457448-39C6-4BC7-9272-D7E2EE1BDD38}">
      <dgm:prSet/>
      <dgm:spPr/>
      <dgm:t>
        <a:bodyPr/>
        <a:lstStyle/>
        <a:p>
          <a:endParaRPr lang="en-US"/>
        </a:p>
      </dgm:t>
    </dgm:pt>
    <dgm:pt modelId="{F7ACE67D-B0E6-4AFF-8F4C-C3F5984208FB}" type="sibTrans" cxnId="{B5457448-39C6-4BC7-9272-D7E2EE1BDD38}">
      <dgm:prSet/>
      <dgm:spPr/>
      <dgm:t>
        <a:bodyPr/>
        <a:lstStyle/>
        <a:p>
          <a:endParaRPr lang="en-US"/>
        </a:p>
      </dgm:t>
    </dgm:pt>
    <dgm:pt modelId="{59817801-FEB4-4BFA-8958-9E04B9B44EF7}" type="pres">
      <dgm:prSet presAssocID="{1635A9A0-BCFD-4400-A8CA-FE4E57E6286A}" presName="Name0" presStyleCnt="0">
        <dgm:presLayoutVars>
          <dgm:dir/>
          <dgm:resizeHandles val="exact"/>
        </dgm:presLayoutVars>
      </dgm:prSet>
      <dgm:spPr/>
    </dgm:pt>
    <dgm:pt modelId="{489C5FA6-D902-4C4B-8E4E-B06D9597E8DB}" type="pres">
      <dgm:prSet presAssocID="{1635A9A0-BCFD-4400-A8CA-FE4E57E6286A}" presName="fgShape" presStyleLbl="fgShp" presStyleIdx="0" presStyleCnt="1"/>
      <dgm:spPr/>
    </dgm:pt>
    <dgm:pt modelId="{961CB8BB-B988-41DE-BFBA-9CB7F1AE0B7A}" type="pres">
      <dgm:prSet presAssocID="{1635A9A0-BCFD-4400-A8CA-FE4E57E6286A}" presName="linComp" presStyleCnt="0"/>
      <dgm:spPr/>
    </dgm:pt>
    <dgm:pt modelId="{03411A47-E33E-49D9-A19B-C6C51F501640}" type="pres">
      <dgm:prSet presAssocID="{E1818888-CDA4-43EE-A73C-B1FBD0B101EB}" presName="compNode" presStyleCnt="0"/>
      <dgm:spPr/>
    </dgm:pt>
    <dgm:pt modelId="{F1A42F5D-0E26-4FF0-9672-C1731E54EB1C}" type="pres">
      <dgm:prSet presAssocID="{E1818888-CDA4-43EE-A73C-B1FBD0B101EB}" presName="bkgdShape" presStyleLbl="node1" presStyleIdx="0" presStyleCnt="5"/>
      <dgm:spPr/>
    </dgm:pt>
    <dgm:pt modelId="{710D898C-AC4A-46E8-8C3C-E6B13694E7CC}" type="pres">
      <dgm:prSet presAssocID="{E1818888-CDA4-43EE-A73C-B1FBD0B101EB}" presName="nodeTx" presStyleLbl="node1" presStyleIdx="0" presStyleCnt="5">
        <dgm:presLayoutVars>
          <dgm:bulletEnabled val="1"/>
        </dgm:presLayoutVars>
      </dgm:prSet>
      <dgm:spPr/>
    </dgm:pt>
    <dgm:pt modelId="{CF6917E8-4C08-4BBB-BCD4-761C45E7124B}" type="pres">
      <dgm:prSet presAssocID="{E1818888-CDA4-43EE-A73C-B1FBD0B101EB}" presName="invisiNode" presStyleLbl="node1" presStyleIdx="0" presStyleCnt="5"/>
      <dgm:spPr/>
    </dgm:pt>
    <dgm:pt modelId="{FE940953-7DED-4C13-B657-E0799457DB70}" type="pres">
      <dgm:prSet presAssocID="{E1818888-CDA4-43EE-A73C-B1FBD0B101EB}" presName="imagNode" presStyleLbl="fgImgPlace1" presStyleIdx="0" presStyleCnt="5"/>
      <dgm:spPr>
        <a:blipFill>
          <a:blip xmlns:r="http://schemas.openxmlformats.org/officeDocument/2006/relationships" r:embed="rId1">
            <a:duotone>
              <a:schemeClr val="accent2">
                <a:shade val="45000"/>
                <a:satMod val="135000"/>
              </a:schemeClr>
              <a:prstClr val="white"/>
            </a:duotone>
            <a:extLst>
              <a:ext uri="{BEBA8EAE-BF5A-486C-A8C5-ECC9F3942E4B}">
                <a14:imgProps xmlns:a14="http://schemas.microsoft.com/office/drawing/2010/main">
                  <a14:imgLayer r:embed="rId2">
                    <a14:imgEffect>
                      <a14:backgroundRemoval t="10000" b="90000" l="16102" r="83898"/>
                    </a14:imgEffect>
                    <a14:imgEffect>
                      <a14:saturation sat="0"/>
                    </a14:imgEffect>
                  </a14:imgLayer>
                </a14:imgProps>
              </a:ext>
            </a:extLst>
          </a:blip>
          <a:srcRect/>
          <a:stretch>
            <a:fillRect l="-9000" r="-9000"/>
          </a:stretch>
        </a:blipFill>
      </dgm:spPr>
    </dgm:pt>
    <dgm:pt modelId="{F8BC5703-8F44-4E86-B147-54138C92EF9B}" type="pres">
      <dgm:prSet presAssocID="{20D2D5C5-B6F6-4231-94C8-DB62386117A3}" presName="sibTrans" presStyleLbl="sibTrans2D1" presStyleIdx="0" presStyleCnt="0"/>
      <dgm:spPr/>
    </dgm:pt>
    <dgm:pt modelId="{371B5C68-3974-452F-AF96-300E113B7B67}" type="pres">
      <dgm:prSet presAssocID="{4B94770C-2446-417C-BB7A-6545275FE7AB}" presName="compNode" presStyleCnt="0"/>
      <dgm:spPr/>
    </dgm:pt>
    <dgm:pt modelId="{4A8D1C01-D06F-4C3D-8355-9105DEA851FD}" type="pres">
      <dgm:prSet presAssocID="{4B94770C-2446-417C-BB7A-6545275FE7AB}" presName="bkgdShape" presStyleLbl="node1" presStyleIdx="1" presStyleCnt="5"/>
      <dgm:spPr/>
    </dgm:pt>
    <dgm:pt modelId="{7B2EDB9B-9316-40C7-84E3-C865D3B1DA19}" type="pres">
      <dgm:prSet presAssocID="{4B94770C-2446-417C-BB7A-6545275FE7AB}" presName="nodeTx" presStyleLbl="node1" presStyleIdx="1" presStyleCnt="5">
        <dgm:presLayoutVars>
          <dgm:bulletEnabled val="1"/>
        </dgm:presLayoutVars>
      </dgm:prSet>
      <dgm:spPr/>
    </dgm:pt>
    <dgm:pt modelId="{B6F71C7E-688E-435E-A000-B8907510DFA0}" type="pres">
      <dgm:prSet presAssocID="{4B94770C-2446-417C-BB7A-6545275FE7AB}" presName="invisiNode" presStyleLbl="node1" presStyleIdx="1" presStyleCnt="5"/>
      <dgm:spPr/>
    </dgm:pt>
    <dgm:pt modelId="{93DC8AF2-1582-415C-962F-9C0273917B76}" type="pres">
      <dgm:prSet presAssocID="{4B94770C-2446-417C-BB7A-6545275FE7AB}" presName="imagNode" presStyleLbl="fgImgPlace1" presStyleIdx="1" presStyleCnt="5"/>
      <dgm:spPr>
        <a:blipFill>
          <a:blip xmlns:r="http://schemas.openxmlformats.org/officeDocument/2006/relationships" r:embed="rId3"/>
          <a:srcRect/>
          <a:stretch>
            <a:fillRect l="-17000" r="-17000"/>
          </a:stretch>
        </a:blipFill>
      </dgm:spPr>
      <dgm:extLst>
        <a:ext uri="{E40237B7-FDA0-4F09-8148-C483321AD2D9}">
          <dgm14:cNvPr xmlns:dgm14="http://schemas.microsoft.com/office/drawing/2010/diagram" id="0" name="" descr="Arrows pointing up"/>
        </a:ext>
      </dgm:extLst>
    </dgm:pt>
    <dgm:pt modelId="{74BC1236-C517-4B9D-AD7F-ED01383709A6}" type="pres">
      <dgm:prSet presAssocID="{A6F3BE2C-9C5B-4840-97E7-E9BFDEA32A64}" presName="sibTrans" presStyleLbl="sibTrans2D1" presStyleIdx="0" presStyleCnt="0"/>
      <dgm:spPr/>
    </dgm:pt>
    <dgm:pt modelId="{340EBD3A-14C1-40E2-B1B6-6CAE9B2EB63E}" type="pres">
      <dgm:prSet presAssocID="{A73BA0DF-EACD-4192-8FCC-6B5CD2094539}" presName="compNode" presStyleCnt="0"/>
      <dgm:spPr/>
    </dgm:pt>
    <dgm:pt modelId="{51CE028F-0290-41CF-9207-9E19A0541A20}" type="pres">
      <dgm:prSet presAssocID="{A73BA0DF-EACD-4192-8FCC-6B5CD2094539}" presName="bkgdShape" presStyleLbl="node1" presStyleIdx="2" presStyleCnt="5"/>
      <dgm:spPr/>
    </dgm:pt>
    <dgm:pt modelId="{0FE2E669-964E-4777-9980-52CF2754720F}" type="pres">
      <dgm:prSet presAssocID="{A73BA0DF-EACD-4192-8FCC-6B5CD2094539}" presName="nodeTx" presStyleLbl="node1" presStyleIdx="2" presStyleCnt="5">
        <dgm:presLayoutVars>
          <dgm:bulletEnabled val="1"/>
        </dgm:presLayoutVars>
      </dgm:prSet>
      <dgm:spPr/>
    </dgm:pt>
    <dgm:pt modelId="{73675F34-3192-4350-AFE3-60F505387C7D}" type="pres">
      <dgm:prSet presAssocID="{A73BA0DF-EACD-4192-8FCC-6B5CD2094539}" presName="invisiNode" presStyleLbl="node1" presStyleIdx="2" presStyleCnt="5"/>
      <dgm:spPr/>
    </dgm:pt>
    <dgm:pt modelId="{4BAAA5F9-B279-4E83-8232-C61C87D47E69}" type="pres">
      <dgm:prSet presAssocID="{A73BA0DF-EACD-4192-8FCC-6B5CD2094539}" presName="imagNode" presStyleLbl="fgImgPlace1" presStyleIdx="2" presStyleCnt="5"/>
      <dgm:spPr>
        <a:blipFill>
          <a:blip xmlns:r="http://schemas.openxmlformats.org/officeDocument/2006/relationships" r:embed="rId4"/>
          <a:srcRect/>
          <a:stretch>
            <a:fillRect l="-34000" r="-34000"/>
          </a:stretch>
        </a:blipFill>
      </dgm:spPr>
      <dgm:extLst>
        <a:ext uri="{E40237B7-FDA0-4F09-8148-C483321AD2D9}">
          <dgm14:cNvPr xmlns:dgm14="http://schemas.microsoft.com/office/drawing/2010/diagram" id="0" name="" descr="Students at a graduation ceremony"/>
        </a:ext>
      </dgm:extLst>
    </dgm:pt>
    <dgm:pt modelId="{708456CA-F164-4D7A-8F8C-AA833AE023CF}" type="pres">
      <dgm:prSet presAssocID="{098E5F5E-01D2-4862-A22D-E7F06F952B09}" presName="sibTrans" presStyleLbl="sibTrans2D1" presStyleIdx="0" presStyleCnt="0"/>
      <dgm:spPr/>
    </dgm:pt>
    <dgm:pt modelId="{AB2FF90C-3AFB-4389-8BFD-424BFB380487}" type="pres">
      <dgm:prSet presAssocID="{C69381E6-7124-4EAA-AD04-E1740FFA2D19}" presName="compNode" presStyleCnt="0"/>
      <dgm:spPr/>
    </dgm:pt>
    <dgm:pt modelId="{F3FCD9FC-1E9F-4A42-9C6A-CAF854AEDD29}" type="pres">
      <dgm:prSet presAssocID="{C69381E6-7124-4EAA-AD04-E1740FFA2D19}" presName="bkgdShape" presStyleLbl="node1" presStyleIdx="3" presStyleCnt="5"/>
      <dgm:spPr/>
    </dgm:pt>
    <dgm:pt modelId="{D8A8AE05-C3F5-460B-B84E-BBDB627EB6F5}" type="pres">
      <dgm:prSet presAssocID="{C69381E6-7124-4EAA-AD04-E1740FFA2D19}" presName="nodeTx" presStyleLbl="node1" presStyleIdx="3" presStyleCnt="5">
        <dgm:presLayoutVars>
          <dgm:bulletEnabled val="1"/>
        </dgm:presLayoutVars>
      </dgm:prSet>
      <dgm:spPr/>
    </dgm:pt>
    <dgm:pt modelId="{F62AC844-0233-4095-B5FB-AAEBD83F5610}" type="pres">
      <dgm:prSet presAssocID="{C69381E6-7124-4EAA-AD04-E1740FFA2D19}" presName="invisiNode" presStyleLbl="node1" presStyleIdx="3" presStyleCnt="5"/>
      <dgm:spPr/>
    </dgm:pt>
    <dgm:pt modelId="{F9A9D7EF-CE49-45D0-A09A-48E4D66566C2}" type="pres">
      <dgm:prSet presAssocID="{C69381E6-7124-4EAA-AD04-E1740FFA2D19}" presName="imagNode" presStyleLbl="fgImgPlace1" presStyleIdx="3" presStyleCnt="5"/>
      <dgm:spPr>
        <a:blipFill>
          <a:blip xmlns:r="http://schemas.openxmlformats.org/officeDocument/2006/relationships" r:embed="rId5"/>
          <a:srcRect/>
          <a:stretch>
            <a:fillRect l="-25000" r="-25000"/>
          </a:stretch>
        </a:blipFill>
      </dgm:spPr>
      <dgm:extLst>
        <a:ext uri="{E40237B7-FDA0-4F09-8148-C483321AD2D9}">
          <dgm14:cNvPr xmlns:dgm14="http://schemas.microsoft.com/office/drawing/2010/diagram" id="0" name="" descr="Close-up of two people's hands pointing at laptop screen with stack of 4 books in background, one person holding a pen"/>
        </a:ext>
      </dgm:extLst>
    </dgm:pt>
    <dgm:pt modelId="{80AD5D54-B1F9-4C14-B10F-BE9374CC9C81}" type="pres">
      <dgm:prSet presAssocID="{F7ACE67D-B0E6-4AFF-8F4C-C3F5984208FB}" presName="sibTrans" presStyleLbl="sibTrans2D1" presStyleIdx="0" presStyleCnt="0"/>
      <dgm:spPr/>
    </dgm:pt>
    <dgm:pt modelId="{554C090D-4A28-49DE-9150-048FA3B9CBA0}" type="pres">
      <dgm:prSet presAssocID="{502916E8-5ADA-4B89-BFEC-F51F3598841C}" presName="compNode" presStyleCnt="0"/>
      <dgm:spPr/>
    </dgm:pt>
    <dgm:pt modelId="{3E309C7F-66F8-4FC5-9E9E-8A45B45F2418}" type="pres">
      <dgm:prSet presAssocID="{502916E8-5ADA-4B89-BFEC-F51F3598841C}" presName="bkgdShape" presStyleLbl="node1" presStyleIdx="4" presStyleCnt="5"/>
      <dgm:spPr/>
    </dgm:pt>
    <dgm:pt modelId="{231A1799-93C3-48BC-A8D0-450860F03F96}" type="pres">
      <dgm:prSet presAssocID="{502916E8-5ADA-4B89-BFEC-F51F3598841C}" presName="nodeTx" presStyleLbl="node1" presStyleIdx="4" presStyleCnt="5">
        <dgm:presLayoutVars>
          <dgm:bulletEnabled val="1"/>
        </dgm:presLayoutVars>
      </dgm:prSet>
      <dgm:spPr/>
    </dgm:pt>
    <dgm:pt modelId="{9FEDD1BA-8C8A-47C1-8455-4091498F4281}" type="pres">
      <dgm:prSet presAssocID="{502916E8-5ADA-4B89-BFEC-F51F3598841C}" presName="invisiNode" presStyleLbl="node1" presStyleIdx="4" presStyleCnt="5"/>
      <dgm:spPr/>
    </dgm:pt>
    <dgm:pt modelId="{22DFC406-455D-4D99-AC2E-2B68D1CAD0B1}" type="pres">
      <dgm:prSet presAssocID="{502916E8-5ADA-4B89-BFEC-F51F3598841C}" presName="imagNode" presStyleLbl="fgImgPlace1" presStyleIdx="4" presStyleCnt="5"/>
      <dgm:spPr>
        <a:blipFill>
          <a:blip xmlns:r="http://schemas.openxmlformats.org/officeDocument/2006/relationships" r:embed="rId6"/>
          <a:srcRect/>
          <a:stretch>
            <a:fillRect l="-24000" r="-24000"/>
          </a:stretch>
        </a:blipFill>
      </dgm:spPr>
      <dgm:extLst>
        <a:ext uri="{E40237B7-FDA0-4F09-8148-C483321AD2D9}">
          <dgm14:cNvPr xmlns:dgm14="http://schemas.microsoft.com/office/drawing/2010/diagram" id="0" name="" descr="Seated person at wood table, holding pencil and writing on lined paper page in open notebook"/>
        </a:ext>
      </dgm:extLst>
    </dgm:pt>
  </dgm:ptLst>
  <dgm:cxnLst>
    <dgm:cxn modelId="{250BDC0C-38CC-4007-A133-27E8D3EF2E40}" srcId="{1635A9A0-BCFD-4400-A8CA-FE4E57E6286A}" destId="{502916E8-5ADA-4B89-BFEC-F51F3598841C}" srcOrd="4" destOrd="0" parTransId="{4C82EF66-9796-4F93-9DC6-281F1BE776C7}" sibTransId="{79BDCBAD-1CB5-4C75-97D0-0A9B2B182590}"/>
    <dgm:cxn modelId="{32B80817-C86C-474F-AD8B-D22528A99A99}" type="presOf" srcId="{F7ACE67D-B0E6-4AFF-8F4C-C3F5984208FB}" destId="{80AD5D54-B1F9-4C14-B10F-BE9374CC9C81}" srcOrd="0" destOrd="0" presId="urn:microsoft.com/office/officeart/2005/8/layout/hList7"/>
    <dgm:cxn modelId="{C7D19D20-ECF3-4863-9760-0FFF009C568C}" type="presOf" srcId="{502916E8-5ADA-4B89-BFEC-F51F3598841C}" destId="{231A1799-93C3-48BC-A8D0-450860F03F96}" srcOrd="1" destOrd="0" presId="urn:microsoft.com/office/officeart/2005/8/layout/hList7"/>
    <dgm:cxn modelId="{8CEACC2D-E16C-4BE2-863E-0A0803378E0C}" type="presOf" srcId="{E1818888-CDA4-43EE-A73C-B1FBD0B101EB}" destId="{F1A42F5D-0E26-4FF0-9672-C1731E54EB1C}" srcOrd="0" destOrd="0" presId="urn:microsoft.com/office/officeart/2005/8/layout/hList7"/>
    <dgm:cxn modelId="{80737B35-09BC-4BF5-A597-60056C9D2B80}" type="presOf" srcId="{1635A9A0-BCFD-4400-A8CA-FE4E57E6286A}" destId="{59817801-FEB4-4BFA-8958-9E04B9B44EF7}" srcOrd="0" destOrd="0" presId="urn:microsoft.com/office/officeart/2005/8/layout/hList7"/>
    <dgm:cxn modelId="{DED89C38-11DA-4E18-9D17-04B5990E2276}" type="presOf" srcId="{098E5F5E-01D2-4862-A22D-E7F06F952B09}" destId="{708456CA-F164-4D7A-8F8C-AA833AE023CF}" srcOrd="0" destOrd="0" presId="urn:microsoft.com/office/officeart/2005/8/layout/hList7"/>
    <dgm:cxn modelId="{7F684839-765D-4F41-A623-0B8130532AB5}" type="presOf" srcId="{4B94770C-2446-417C-BB7A-6545275FE7AB}" destId="{4A8D1C01-D06F-4C3D-8355-9105DEA851FD}" srcOrd="0" destOrd="0" presId="urn:microsoft.com/office/officeart/2005/8/layout/hList7"/>
    <dgm:cxn modelId="{B5457448-39C6-4BC7-9272-D7E2EE1BDD38}" srcId="{1635A9A0-BCFD-4400-A8CA-FE4E57E6286A}" destId="{C69381E6-7124-4EAA-AD04-E1740FFA2D19}" srcOrd="3" destOrd="0" parTransId="{3454EE23-8398-4821-870D-07C2E5350793}" sibTransId="{F7ACE67D-B0E6-4AFF-8F4C-C3F5984208FB}"/>
    <dgm:cxn modelId="{C50C596F-32A5-44DA-B87C-659A848C7040}" type="presOf" srcId="{4B94770C-2446-417C-BB7A-6545275FE7AB}" destId="{7B2EDB9B-9316-40C7-84E3-C865D3B1DA19}" srcOrd="1" destOrd="0" presId="urn:microsoft.com/office/officeart/2005/8/layout/hList7"/>
    <dgm:cxn modelId="{45668652-5095-4986-A6D2-E4AE11EF066B}" type="presOf" srcId="{A6F3BE2C-9C5B-4840-97E7-E9BFDEA32A64}" destId="{74BC1236-C517-4B9D-AD7F-ED01383709A6}" srcOrd="0" destOrd="0" presId="urn:microsoft.com/office/officeart/2005/8/layout/hList7"/>
    <dgm:cxn modelId="{CF921D7E-69E6-4273-8DB7-CD36AF54922D}" type="presOf" srcId="{A73BA0DF-EACD-4192-8FCC-6B5CD2094539}" destId="{0FE2E669-964E-4777-9980-52CF2754720F}" srcOrd="1" destOrd="0" presId="urn:microsoft.com/office/officeart/2005/8/layout/hList7"/>
    <dgm:cxn modelId="{F8452082-E761-47E2-AC10-3366A0494E53}" srcId="{1635A9A0-BCFD-4400-A8CA-FE4E57E6286A}" destId="{E1818888-CDA4-43EE-A73C-B1FBD0B101EB}" srcOrd="0" destOrd="0" parTransId="{5447E03D-984C-49DC-A2E3-38CCCF015AF3}" sibTransId="{20D2D5C5-B6F6-4231-94C8-DB62386117A3}"/>
    <dgm:cxn modelId="{140A98C1-D068-4C93-8E33-863A36CCAF64}" type="presOf" srcId="{20D2D5C5-B6F6-4231-94C8-DB62386117A3}" destId="{F8BC5703-8F44-4E86-B147-54138C92EF9B}" srcOrd="0" destOrd="0" presId="urn:microsoft.com/office/officeart/2005/8/layout/hList7"/>
    <dgm:cxn modelId="{DC6829C9-8689-494B-A0DE-1494E7BADF5C}" srcId="{1635A9A0-BCFD-4400-A8CA-FE4E57E6286A}" destId="{4B94770C-2446-417C-BB7A-6545275FE7AB}" srcOrd="1" destOrd="0" parTransId="{AC99CB1B-164F-4F5C-897F-6EDA6E2B2436}" sibTransId="{A6F3BE2C-9C5B-4840-97E7-E9BFDEA32A64}"/>
    <dgm:cxn modelId="{EA0832CA-8CF3-4900-B4F2-8703531CB809}" type="presOf" srcId="{E1818888-CDA4-43EE-A73C-B1FBD0B101EB}" destId="{710D898C-AC4A-46E8-8C3C-E6B13694E7CC}" srcOrd="1" destOrd="0" presId="urn:microsoft.com/office/officeart/2005/8/layout/hList7"/>
    <dgm:cxn modelId="{2FD82BD1-9DC0-4C03-9E35-9B8287775930}" type="presOf" srcId="{C69381E6-7124-4EAA-AD04-E1740FFA2D19}" destId="{D8A8AE05-C3F5-460B-B84E-BBDB627EB6F5}" srcOrd="1" destOrd="0" presId="urn:microsoft.com/office/officeart/2005/8/layout/hList7"/>
    <dgm:cxn modelId="{1B85B3D9-7ACF-4BED-A066-CE0CA53A3744}" type="presOf" srcId="{502916E8-5ADA-4B89-BFEC-F51F3598841C}" destId="{3E309C7F-66F8-4FC5-9E9E-8A45B45F2418}" srcOrd="0" destOrd="0" presId="urn:microsoft.com/office/officeart/2005/8/layout/hList7"/>
    <dgm:cxn modelId="{257DD8DD-1C4E-4CFE-AF63-2BAE1350620D}" type="presOf" srcId="{A73BA0DF-EACD-4192-8FCC-6B5CD2094539}" destId="{51CE028F-0290-41CF-9207-9E19A0541A20}" srcOrd="0" destOrd="0" presId="urn:microsoft.com/office/officeart/2005/8/layout/hList7"/>
    <dgm:cxn modelId="{EB66E1E2-08AC-4D6D-B2B8-774581404B66}" srcId="{1635A9A0-BCFD-4400-A8CA-FE4E57E6286A}" destId="{A73BA0DF-EACD-4192-8FCC-6B5CD2094539}" srcOrd="2" destOrd="0" parTransId="{1A740818-5F5F-4107-86B4-DCBBAB034D11}" sibTransId="{098E5F5E-01D2-4862-A22D-E7F06F952B09}"/>
    <dgm:cxn modelId="{362D6DFE-E907-48CB-87E5-473355B66B62}" type="presOf" srcId="{C69381E6-7124-4EAA-AD04-E1740FFA2D19}" destId="{F3FCD9FC-1E9F-4A42-9C6A-CAF854AEDD29}" srcOrd="0" destOrd="0" presId="urn:microsoft.com/office/officeart/2005/8/layout/hList7"/>
    <dgm:cxn modelId="{B136B808-4364-46BC-A842-9D1927292BB9}" type="presParOf" srcId="{59817801-FEB4-4BFA-8958-9E04B9B44EF7}" destId="{489C5FA6-D902-4C4B-8E4E-B06D9597E8DB}" srcOrd="0" destOrd="0" presId="urn:microsoft.com/office/officeart/2005/8/layout/hList7"/>
    <dgm:cxn modelId="{9B869D0F-600B-405C-ACCC-176FAB024717}" type="presParOf" srcId="{59817801-FEB4-4BFA-8958-9E04B9B44EF7}" destId="{961CB8BB-B988-41DE-BFBA-9CB7F1AE0B7A}" srcOrd="1" destOrd="0" presId="urn:microsoft.com/office/officeart/2005/8/layout/hList7"/>
    <dgm:cxn modelId="{5ACA08E7-54ED-45BC-AAE3-95BAF13FD58D}" type="presParOf" srcId="{961CB8BB-B988-41DE-BFBA-9CB7F1AE0B7A}" destId="{03411A47-E33E-49D9-A19B-C6C51F501640}" srcOrd="0" destOrd="0" presId="urn:microsoft.com/office/officeart/2005/8/layout/hList7"/>
    <dgm:cxn modelId="{AB3DAFB6-0820-4458-8249-4D7284BA3FB9}" type="presParOf" srcId="{03411A47-E33E-49D9-A19B-C6C51F501640}" destId="{F1A42F5D-0E26-4FF0-9672-C1731E54EB1C}" srcOrd="0" destOrd="0" presId="urn:microsoft.com/office/officeart/2005/8/layout/hList7"/>
    <dgm:cxn modelId="{7F3964D8-0712-4C8A-9610-6BA596D66673}" type="presParOf" srcId="{03411A47-E33E-49D9-A19B-C6C51F501640}" destId="{710D898C-AC4A-46E8-8C3C-E6B13694E7CC}" srcOrd="1" destOrd="0" presId="urn:microsoft.com/office/officeart/2005/8/layout/hList7"/>
    <dgm:cxn modelId="{133D2A21-49BA-4688-AA02-F9CBF2BF13F9}" type="presParOf" srcId="{03411A47-E33E-49D9-A19B-C6C51F501640}" destId="{CF6917E8-4C08-4BBB-BCD4-761C45E7124B}" srcOrd="2" destOrd="0" presId="urn:microsoft.com/office/officeart/2005/8/layout/hList7"/>
    <dgm:cxn modelId="{D88BE0F1-2D36-45E8-B307-FF82F3B6BDF9}" type="presParOf" srcId="{03411A47-E33E-49D9-A19B-C6C51F501640}" destId="{FE940953-7DED-4C13-B657-E0799457DB70}" srcOrd="3" destOrd="0" presId="urn:microsoft.com/office/officeart/2005/8/layout/hList7"/>
    <dgm:cxn modelId="{BA3702BB-D2A6-4192-BA7A-6020939A1B69}" type="presParOf" srcId="{961CB8BB-B988-41DE-BFBA-9CB7F1AE0B7A}" destId="{F8BC5703-8F44-4E86-B147-54138C92EF9B}" srcOrd="1" destOrd="0" presId="urn:microsoft.com/office/officeart/2005/8/layout/hList7"/>
    <dgm:cxn modelId="{C0BA1131-C904-429D-AE18-422A5DB83DD1}" type="presParOf" srcId="{961CB8BB-B988-41DE-BFBA-9CB7F1AE0B7A}" destId="{371B5C68-3974-452F-AF96-300E113B7B67}" srcOrd="2" destOrd="0" presId="urn:microsoft.com/office/officeart/2005/8/layout/hList7"/>
    <dgm:cxn modelId="{01A4B904-3993-47A0-9168-0447DCC034F0}" type="presParOf" srcId="{371B5C68-3974-452F-AF96-300E113B7B67}" destId="{4A8D1C01-D06F-4C3D-8355-9105DEA851FD}" srcOrd="0" destOrd="0" presId="urn:microsoft.com/office/officeart/2005/8/layout/hList7"/>
    <dgm:cxn modelId="{B094A91C-F447-4AA8-8C57-1738F20CD41B}" type="presParOf" srcId="{371B5C68-3974-452F-AF96-300E113B7B67}" destId="{7B2EDB9B-9316-40C7-84E3-C865D3B1DA19}" srcOrd="1" destOrd="0" presId="urn:microsoft.com/office/officeart/2005/8/layout/hList7"/>
    <dgm:cxn modelId="{37678903-1C26-4617-BBAC-04389A8955BA}" type="presParOf" srcId="{371B5C68-3974-452F-AF96-300E113B7B67}" destId="{B6F71C7E-688E-435E-A000-B8907510DFA0}" srcOrd="2" destOrd="0" presId="urn:microsoft.com/office/officeart/2005/8/layout/hList7"/>
    <dgm:cxn modelId="{A646E1EF-D497-4F2D-B8B9-D9E8286F8D9F}" type="presParOf" srcId="{371B5C68-3974-452F-AF96-300E113B7B67}" destId="{93DC8AF2-1582-415C-962F-9C0273917B76}" srcOrd="3" destOrd="0" presId="urn:microsoft.com/office/officeart/2005/8/layout/hList7"/>
    <dgm:cxn modelId="{22126527-A3B0-4386-9FA8-40E460D412FA}" type="presParOf" srcId="{961CB8BB-B988-41DE-BFBA-9CB7F1AE0B7A}" destId="{74BC1236-C517-4B9D-AD7F-ED01383709A6}" srcOrd="3" destOrd="0" presId="urn:microsoft.com/office/officeart/2005/8/layout/hList7"/>
    <dgm:cxn modelId="{6367897D-0F9D-4194-B078-96778B841CCD}" type="presParOf" srcId="{961CB8BB-B988-41DE-BFBA-9CB7F1AE0B7A}" destId="{340EBD3A-14C1-40E2-B1B6-6CAE9B2EB63E}" srcOrd="4" destOrd="0" presId="urn:microsoft.com/office/officeart/2005/8/layout/hList7"/>
    <dgm:cxn modelId="{9877EA20-A68A-4A6B-8E50-7D3F39F897B7}" type="presParOf" srcId="{340EBD3A-14C1-40E2-B1B6-6CAE9B2EB63E}" destId="{51CE028F-0290-41CF-9207-9E19A0541A20}" srcOrd="0" destOrd="0" presId="urn:microsoft.com/office/officeart/2005/8/layout/hList7"/>
    <dgm:cxn modelId="{7169B426-946B-439D-BECC-19785F8CE549}" type="presParOf" srcId="{340EBD3A-14C1-40E2-B1B6-6CAE9B2EB63E}" destId="{0FE2E669-964E-4777-9980-52CF2754720F}" srcOrd="1" destOrd="0" presId="urn:microsoft.com/office/officeart/2005/8/layout/hList7"/>
    <dgm:cxn modelId="{98F19E2E-D04C-4E9E-9AE3-A821F66DFE3D}" type="presParOf" srcId="{340EBD3A-14C1-40E2-B1B6-6CAE9B2EB63E}" destId="{73675F34-3192-4350-AFE3-60F505387C7D}" srcOrd="2" destOrd="0" presId="urn:microsoft.com/office/officeart/2005/8/layout/hList7"/>
    <dgm:cxn modelId="{30FE8F73-213C-4369-8DC2-F038CC33A64A}" type="presParOf" srcId="{340EBD3A-14C1-40E2-B1B6-6CAE9B2EB63E}" destId="{4BAAA5F9-B279-4E83-8232-C61C87D47E69}" srcOrd="3" destOrd="0" presId="urn:microsoft.com/office/officeart/2005/8/layout/hList7"/>
    <dgm:cxn modelId="{225EDD6A-7852-42DD-B0F8-1534974FE1DF}" type="presParOf" srcId="{961CB8BB-B988-41DE-BFBA-9CB7F1AE0B7A}" destId="{708456CA-F164-4D7A-8F8C-AA833AE023CF}" srcOrd="5" destOrd="0" presId="urn:microsoft.com/office/officeart/2005/8/layout/hList7"/>
    <dgm:cxn modelId="{0D86A3B7-5451-4EA8-938C-4EDD591BF544}" type="presParOf" srcId="{961CB8BB-B988-41DE-BFBA-9CB7F1AE0B7A}" destId="{AB2FF90C-3AFB-4389-8BFD-424BFB380487}" srcOrd="6" destOrd="0" presId="urn:microsoft.com/office/officeart/2005/8/layout/hList7"/>
    <dgm:cxn modelId="{4DFDD1CF-C8E2-4323-9FA9-2A454DBBC81C}" type="presParOf" srcId="{AB2FF90C-3AFB-4389-8BFD-424BFB380487}" destId="{F3FCD9FC-1E9F-4A42-9C6A-CAF854AEDD29}" srcOrd="0" destOrd="0" presId="urn:microsoft.com/office/officeart/2005/8/layout/hList7"/>
    <dgm:cxn modelId="{F95568A3-2438-48D7-9500-E5ECFDB63D40}" type="presParOf" srcId="{AB2FF90C-3AFB-4389-8BFD-424BFB380487}" destId="{D8A8AE05-C3F5-460B-B84E-BBDB627EB6F5}" srcOrd="1" destOrd="0" presId="urn:microsoft.com/office/officeart/2005/8/layout/hList7"/>
    <dgm:cxn modelId="{D4ADE490-8FE1-4744-85FF-6B4FF341648D}" type="presParOf" srcId="{AB2FF90C-3AFB-4389-8BFD-424BFB380487}" destId="{F62AC844-0233-4095-B5FB-AAEBD83F5610}" srcOrd="2" destOrd="0" presId="urn:microsoft.com/office/officeart/2005/8/layout/hList7"/>
    <dgm:cxn modelId="{148F655A-29E5-4151-AF51-641AA0F91E6C}" type="presParOf" srcId="{AB2FF90C-3AFB-4389-8BFD-424BFB380487}" destId="{F9A9D7EF-CE49-45D0-A09A-48E4D66566C2}" srcOrd="3" destOrd="0" presId="urn:microsoft.com/office/officeart/2005/8/layout/hList7"/>
    <dgm:cxn modelId="{5BC4D606-64F2-4813-BBFA-5EE4D63D9D47}" type="presParOf" srcId="{961CB8BB-B988-41DE-BFBA-9CB7F1AE0B7A}" destId="{80AD5D54-B1F9-4C14-B10F-BE9374CC9C81}" srcOrd="7" destOrd="0" presId="urn:microsoft.com/office/officeart/2005/8/layout/hList7"/>
    <dgm:cxn modelId="{17BDADE3-2E34-4878-82F9-C3E1BED5C157}" type="presParOf" srcId="{961CB8BB-B988-41DE-BFBA-9CB7F1AE0B7A}" destId="{554C090D-4A28-49DE-9150-048FA3B9CBA0}" srcOrd="8" destOrd="0" presId="urn:microsoft.com/office/officeart/2005/8/layout/hList7"/>
    <dgm:cxn modelId="{F2DE8B53-785E-44DA-AA0F-B6338A6DE0A4}" type="presParOf" srcId="{554C090D-4A28-49DE-9150-048FA3B9CBA0}" destId="{3E309C7F-66F8-4FC5-9E9E-8A45B45F2418}" srcOrd="0" destOrd="0" presId="urn:microsoft.com/office/officeart/2005/8/layout/hList7"/>
    <dgm:cxn modelId="{AA1F11E3-D205-406A-9F0F-D0D7680A86D1}" type="presParOf" srcId="{554C090D-4A28-49DE-9150-048FA3B9CBA0}" destId="{231A1799-93C3-48BC-A8D0-450860F03F96}" srcOrd="1" destOrd="0" presId="urn:microsoft.com/office/officeart/2005/8/layout/hList7"/>
    <dgm:cxn modelId="{B05305F0-5C00-4928-A76E-EBFCE9998F1F}" type="presParOf" srcId="{554C090D-4A28-49DE-9150-048FA3B9CBA0}" destId="{9FEDD1BA-8C8A-47C1-8455-4091498F4281}" srcOrd="2" destOrd="0" presId="urn:microsoft.com/office/officeart/2005/8/layout/hList7"/>
    <dgm:cxn modelId="{E9F60546-67BA-4A7B-88B3-D94F5BDF940C}" type="presParOf" srcId="{554C090D-4A28-49DE-9150-048FA3B9CBA0}" destId="{22DFC406-455D-4D99-AC2E-2B68D1CAD0B1}" srcOrd="3" destOrd="0" presId="urn:microsoft.com/office/officeart/2005/8/layout/hList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42F5D-0E26-4FF0-9672-C1731E54EB1C}">
      <dsp:nvSpPr>
        <dsp:cNvPr id="0" name=""/>
        <dsp:cNvSpPr/>
      </dsp:nvSpPr>
      <dsp:spPr>
        <a:xfrm>
          <a:off x="0" y="0"/>
          <a:ext cx="2066437" cy="4465373"/>
        </a:xfrm>
        <a:prstGeom prst="roundRect">
          <a:avLst>
            <a:gd name="adj" fmla="val 10000"/>
          </a:avLst>
        </a:prstGeom>
        <a:solidFill>
          <a:srgbClr val="1572A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“A” Rated District  for third consecutive year</a:t>
          </a:r>
        </a:p>
        <a:p>
          <a:pPr marL="0" lvl="0" indent="0" algn="ctr" defTabSz="755650">
            <a:lnSpc>
              <a:spcPct val="90000"/>
            </a:lnSpc>
            <a:spcBef>
              <a:spcPct val="0"/>
            </a:spcBef>
            <a:spcAft>
              <a:spcPct val="35000"/>
            </a:spcAft>
            <a:buNone/>
          </a:pPr>
          <a:endParaRPr lang="en-US" sz="1700" b="1" kern="1200" dirty="0"/>
        </a:p>
        <a:p>
          <a:pPr marL="0" lvl="0" indent="0" algn="ctr" defTabSz="755650">
            <a:lnSpc>
              <a:spcPct val="90000"/>
            </a:lnSpc>
            <a:spcBef>
              <a:spcPct val="0"/>
            </a:spcBef>
            <a:spcAft>
              <a:spcPct val="35000"/>
            </a:spcAft>
            <a:buNone/>
          </a:pPr>
          <a:endParaRPr lang="en-US" sz="1700" b="1" kern="1200" dirty="0"/>
        </a:p>
      </dsp:txBody>
      <dsp:txXfrm>
        <a:off x="0" y="1786149"/>
        <a:ext cx="2066437" cy="1786149"/>
      </dsp:txXfrm>
    </dsp:sp>
    <dsp:sp modelId="{FE940953-7DED-4C13-B657-E0799457DB70}">
      <dsp:nvSpPr>
        <dsp:cNvPr id="0" name=""/>
        <dsp:cNvSpPr/>
      </dsp:nvSpPr>
      <dsp:spPr>
        <a:xfrm>
          <a:off x="289733" y="267922"/>
          <a:ext cx="1486969" cy="1486969"/>
        </a:xfrm>
        <a:prstGeom prst="ellipse">
          <a:avLst/>
        </a:prstGeom>
        <a:blipFill>
          <a:blip xmlns:r="http://schemas.openxmlformats.org/officeDocument/2006/relationships" r:embed="rId1">
            <a:duotone>
              <a:schemeClr val="accent2">
                <a:shade val="45000"/>
                <a:satMod val="135000"/>
              </a:schemeClr>
              <a:prstClr val="white"/>
            </a:duotone>
            <a:extLst>
              <a:ext uri="{BEBA8EAE-BF5A-486C-A8C5-ECC9F3942E4B}">
                <a14:imgProps xmlns:a14="http://schemas.microsoft.com/office/drawing/2010/main">
                  <a14:imgLayer r:embed="rId2">
                    <a14:imgEffect>
                      <a14:backgroundRemoval t="10000" b="90000" l="16102" r="83898"/>
                    </a14:imgEffect>
                    <a14:imgEffect>
                      <a14:saturation sat="0"/>
                    </a14:imgEffect>
                  </a14:imgLayer>
                </a14:imgProps>
              </a:ext>
            </a:extLst>
          </a:blip>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8D1C01-D06F-4C3D-8355-9105DEA851FD}">
      <dsp:nvSpPr>
        <dsp:cNvPr id="0" name=""/>
        <dsp:cNvSpPr/>
      </dsp:nvSpPr>
      <dsp:spPr>
        <a:xfrm>
          <a:off x="2128430" y="0"/>
          <a:ext cx="2066437" cy="4465373"/>
        </a:xfrm>
        <a:prstGeom prst="roundRect">
          <a:avLst>
            <a:gd name="adj" fmla="val 10000"/>
          </a:avLst>
        </a:prstGeom>
        <a:solidFill>
          <a:srgbClr val="1572A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No D or F Schools for third consecutive year </a:t>
          </a:r>
        </a:p>
        <a:p>
          <a:pPr marL="0" lvl="0" indent="0" algn="ctr" defTabSz="755650">
            <a:lnSpc>
              <a:spcPct val="90000"/>
            </a:lnSpc>
            <a:spcBef>
              <a:spcPct val="0"/>
            </a:spcBef>
            <a:spcAft>
              <a:spcPct val="35000"/>
            </a:spcAft>
            <a:buNone/>
          </a:pPr>
          <a:r>
            <a:rPr lang="en-US" sz="1700" kern="1200" dirty="0"/>
            <a:t>First time since 1999</a:t>
          </a:r>
        </a:p>
      </dsp:txBody>
      <dsp:txXfrm>
        <a:off x="2128430" y="1786149"/>
        <a:ext cx="2066437" cy="1786149"/>
      </dsp:txXfrm>
    </dsp:sp>
    <dsp:sp modelId="{93DC8AF2-1582-415C-962F-9C0273917B76}">
      <dsp:nvSpPr>
        <dsp:cNvPr id="0" name=""/>
        <dsp:cNvSpPr/>
      </dsp:nvSpPr>
      <dsp:spPr>
        <a:xfrm>
          <a:off x="2418164" y="267922"/>
          <a:ext cx="1486969" cy="1486969"/>
        </a:xfrm>
        <a:prstGeom prst="ellipse">
          <a:avLst/>
        </a:prstGeom>
        <a:blipFill>
          <a:blip xmlns:r="http://schemas.openxmlformats.org/officeDocument/2006/relationships" r:embed="rId3"/>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CE028F-0290-41CF-9207-9E19A0541A20}">
      <dsp:nvSpPr>
        <dsp:cNvPr id="0" name=""/>
        <dsp:cNvSpPr/>
      </dsp:nvSpPr>
      <dsp:spPr>
        <a:xfrm>
          <a:off x="4256860" y="0"/>
          <a:ext cx="2066437" cy="4465373"/>
        </a:xfrm>
        <a:prstGeom prst="roundRect">
          <a:avLst>
            <a:gd name="adj" fmla="val 10000"/>
          </a:avLst>
        </a:prstGeom>
        <a:solidFill>
          <a:srgbClr val="1572A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Highest Graduation Rate in 25 Years </a:t>
          </a:r>
        </a:p>
        <a:p>
          <a:pPr marL="0" lvl="0" indent="0" algn="ctr" defTabSz="755650">
            <a:lnSpc>
              <a:spcPct val="90000"/>
            </a:lnSpc>
            <a:spcBef>
              <a:spcPct val="0"/>
            </a:spcBef>
            <a:spcAft>
              <a:spcPct val="35000"/>
            </a:spcAft>
            <a:buNone/>
          </a:pPr>
          <a:r>
            <a:rPr lang="en-US" sz="1700" b="1" kern="1200" dirty="0"/>
            <a:t>97.5% </a:t>
          </a:r>
          <a:r>
            <a:rPr lang="en-US" sz="1700" kern="1200" dirty="0"/>
            <a:t>(traditional HS) and </a:t>
          </a:r>
          <a:r>
            <a:rPr lang="en-US" sz="1700" b="1" kern="1200" dirty="0"/>
            <a:t>91.4%</a:t>
          </a:r>
          <a:r>
            <a:rPr lang="en-US" sz="1700" kern="1200" dirty="0"/>
            <a:t> (all schools)</a:t>
          </a:r>
        </a:p>
      </dsp:txBody>
      <dsp:txXfrm>
        <a:off x="4256860" y="1786149"/>
        <a:ext cx="2066437" cy="1786149"/>
      </dsp:txXfrm>
    </dsp:sp>
    <dsp:sp modelId="{4BAAA5F9-B279-4E83-8232-C61C87D47E69}">
      <dsp:nvSpPr>
        <dsp:cNvPr id="0" name=""/>
        <dsp:cNvSpPr/>
      </dsp:nvSpPr>
      <dsp:spPr>
        <a:xfrm>
          <a:off x="4546594" y="267922"/>
          <a:ext cx="1486969" cy="1486969"/>
        </a:xfrm>
        <a:prstGeom prst="ellipse">
          <a:avLst/>
        </a:prstGeom>
        <a:blipFill>
          <a:blip xmlns:r="http://schemas.openxmlformats.org/officeDocument/2006/relationships" r:embed="rId4"/>
          <a:srcRect/>
          <a:stretch>
            <a:fillRect l="-34000" r="-3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FCD9FC-1E9F-4A42-9C6A-CAF854AEDD29}">
      <dsp:nvSpPr>
        <dsp:cNvPr id="0" name=""/>
        <dsp:cNvSpPr/>
      </dsp:nvSpPr>
      <dsp:spPr>
        <a:xfrm>
          <a:off x="6385290" y="0"/>
          <a:ext cx="2066437" cy="4465373"/>
        </a:xfrm>
        <a:prstGeom prst="roundRect">
          <a:avLst>
            <a:gd name="adj" fmla="val 10000"/>
          </a:avLst>
        </a:prstGeom>
        <a:solidFill>
          <a:srgbClr val="1572A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#1 in Funding in Florida</a:t>
          </a:r>
          <a:r>
            <a:rPr lang="en-US" sz="1700" kern="1200" dirty="0"/>
            <a:t> for AP, AICE, Dual Enrollment and Industry Certifications</a:t>
          </a:r>
        </a:p>
      </dsp:txBody>
      <dsp:txXfrm>
        <a:off x="6385290" y="1786149"/>
        <a:ext cx="2066437" cy="1786149"/>
      </dsp:txXfrm>
    </dsp:sp>
    <dsp:sp modelId="{F9A9D7EF-CE49-45D0-A09A-48E4D66566C2}">
      <dsp:nvSpPr>
        <dsp:cNvPr id="0" name=""/>
        <dsp:cNvSpPr/>
      </dsp:nvSpPr>
      <dsp:spPr>
        <a:xfrm>
          <a:off x="6675024" y="267922"/>
          <a:ext cx="1486969" cy="1486969"/>
        </a:xfrm>
        <a:prstGeom prst="ellipse">
          <a:avLst/>
        </a:prstGeom>
        <a:blipFill>
          <a:blip xmlns:r="http://schemas.openxmlformats.org/officeDocument/2006/relationships" r:embed="rId5"/>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309C7F-66F8-4FC5-9E9E-8A45B45F2418}">
      <dsp:nvSpPr>
        <dsp:cNvPr id="0" name=""/>
        <dsp:cNvSpPr/>
      </dsp:nvSpPr>
      <dsp:spPr>
        <a:xfrm>
          <a:off x="8513720" y="0"/>
          <a:ext cx="2066437" cy="4465373"/>
        </a:xfrm>
        <a:prstGeom prst="roundRect">
          <a:avLst>
            <a:gd name="adj" fmla="val 10000"/>
          </a:avLst>
        </a:prstGeom>
        <a:solidFill>
          <a:srgbClr val="1572A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a:t>Cambridge District of the Year </a:t>
          </a:r>
          <a:r>
            <a:rPr lang="en-US" sz="1700" kern="1200"/>
            <a:t>for 2025/26</a:t>
          </a:r>
        </a:p>
        <a:p>
          <a:pPr marL="0" lvl="0" indent="0" algn="ctr" defTabSz="755650">
            <a:lnSpc>
              <a:spcPct val="90000"/>
            </a:lnSpc>
            <a:spcBef>
              <a:spcPct val="0"/>
            </a:spcBef>
            <a:spcAft>
              <a:spcPct val="35000"/>
            </a:spcAft>
            <a:buNone/>
          </a:pPr>
          <a:endParaRPr lang="en-US" sz="1700" kern="1200"/>
        </a:p>
        <a:p>
          <a:pPr marL="0" lvl="0" indent="0" algn="ctr" defTabSz="755650">
            <a:lnSpc>
              <a:spcPct val="90000"/>
            </a:lnSpc>
            <a:spcBef>
              <a:spcPct val="0"/>
            </a:spcBef>
            <a:spcAft>
              <a:spcPct val="35000"/>
            </a:spcAft>
            <a:buNone/>
          </a:pPr>
          <a:endParaRPr lang="en-US" sz="1700" kern="1200"/>
        </a:p>
      </dsp:txBody>
      <dsp:txXfrm>
        <a:off x="8513720" y="1786149"/>
        <a:ext cx="2066437" cy="1786149"/>
      </dsp:txXfrm>
    </dsp:sp>
    <dsp:sp modelId="{22DFC406-455D-4D99-AC2E-2B68D1CAD0B1}">
      <dsp:nvSpPr>
        <dsp:cNvPr id="0" name=""/>
        <dsp:cNvSpPr/>
      </dsp:nvSpPr>
      <dsp:spPr>
        <a:xfrm>
          <a:off x="8803454" y="267922"/>
          <a:ext cx="1486969" cy="1486969"/>
        </a:xfrm>
        <a:prstGeom prst="ellipse">
          <a:avLst/>
        </a:prstGeom>
        <a:blipFill>
          <a:blip xmlns:r="http://schemas.openxmlformats.org/officeDocument/2006/relationships" r:embed="rId6"/>
          <a:srcRect/>
          <a:stretch>
            <a:fillRect l="-24000" r="-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9C5FA6-D902-4C4B-8E4E-B06D9597E8DB}">
      <dsp:nvSpPr>
        <dsp:cNvPr id="0" name=""/>
        <dsp:cNvSpPr/>
      </dsp:nvSpPr>
      <dsp:spPr>
        <a:xfrm>
          <a:off x="423206" y="3572298"/>
          <a:ext cx="9733745" cy="669805"/>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139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this slide directly after the welcome, before moving into District highlights. State plainly: this presentation shares information only. Broward County Public Schools, in an official capacity, educates the public about ballot measures but does not advocate for or against a particular vote.</a:t>
            </a:r>
          </a:p>
          <a:p>
            <a:r>
              <a:t>This sets the tone for the entire presentation and should not be rushed – it is the legal basis for everything that follows.</a:t>
            </a:r>
          </a:p>
        </p:txBody>
      </p:sp>
      <p:sp>
        <p:nvSpPr>
          <p:cNvPr id="4" name="Slide Number Placeholder 3"/>
          <p:cNvSpPr>
            <a:spLocks noGrp="1"/>
          </p:cNvSpPr>
          <p:nvPr>
            <p:ph type="sldNum" sz="quarter" idx="10"/>
          </p:nvPr>
        </p:nvSpPr>
        <p:spPr/>
        <p:txBody>
          <a:bodyPr/>
          <a:lstStyle/>
          <a:p>
            <a:fld id="{A1B2C3D4-1234-4CA6-816F-3879F97B5CBD}"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0B282-EA89-DFD8-174B-C6329740D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C77BF-9A14-03FE-31CA-11F84E48A4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9505C0-F5F2-7180-0278-8AE4189C2D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1F1AC9-0B13-57F0-3EFB-DA68F2459AC6}"/>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888852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gives the Commission a fuller picture of the District beyond this referendum: total enrollment, total schools, workforce size, and scholarship dollars earned by the graduating class.</a:t>
            </a:r>
          </a:p>
          <a:p>
            <a:r>
              <a:t>The demographics table is for context and transparency, not persuasion – present the numbers plainly and move on unless there are specific questions.</a:t>
            </a:r>
          </a:p>
          <a:p>
            <a:r>
              <a:t>Figures are drawn from the District's official About Us 2026/27 fact sheet and the most recent Benchmark Day Enrollment Report.</a:t>
            </a:r>
          </a:p>
        </p:txBody>
      </p:sp>
      <p:sp>
        <p:nvSpPr>
          <p:cNvPr id="4" name="Slide Number Placeholder 3"/>
          <p:cNvSpPr>
            <a:spLocks noGrp="1"/>
          </p:cNvSpPr>
          <p:nvPr>
            <p:ph type="sldNum" sz="quarter" idx="10"/>
          </p:nvPr>
        </p:nvSpPr>
        <p:spPr/>
        <p:txBody>
          <a:bodyPr/>
          <a:lstStyle/>
          <a:p>
            <a:fld id="{B2C3D4E5-1234-4CA6-816F-3879F97B5CBE}"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district-wide grade trend, shown before the Davie-specific grades on the next two slides – it establishes the broader context first.</a:t>
            </a:r>
          </a:p>
          <a:p>
            <a:r>
              <a:t>Lead with the headline: the District has earned an A for three consecutive years – 2023-24, 2024-25, and 2025-26. This is the strongest version of this story, so give it a beat before moving into the detailed table.</a:t>
            </a:r>
          </a:p>
          <a:p>
            <a:r>
              <a:t>The table below breaks out how many District-operated schools earned each letter grade in each of the last four years. Note the trend line if asked: A-rated schools have grown from 56 (2022-23) to 129 (2025-26), while D and F schools have dropped to zero since 2023-24.</a:t>
            </a:r>
          </a:p>
        </p:txBody>
      </p:sp>
      <p:sp>
        <p:nvSpPr>
          <p:cNvPr id="4" name="Slide Number Placeholder 3"/>
          <p:cNvSpPr>
            <a:spLocks noGrp="1"/>
          </p:cNvSpPr>
          <p:nvPr>
            <p:ph type="sldNum" sz="quarter" idx="10"/>
          </p:nvPr>
        </p:nvSpPr>
        <p:spPr/>
        <p:txBody>
          <a:bodyPr/>
          <a:lstStyle/>
          <a:p>
            <a:fld id="{C3D4E5F6-1234-4CA6-816F-3879F97B5CBF}"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district-wide grade trend, shown before the Davie-specific grades on the next two slides – it establishes the broader context first.</a:t>
            </a:r>
          </a:p>
          <a:p>
            <a:r>
              <a:t>Lead with the headline: the District has earned an A for three consecutive years – 2023-24, 2024-25, and 2025-26. This is the strongest version of this story, so give it a beat before moving into the detailed table.</a:t>
            </a:r>
          </a:p>
          <a:p>
            <a:r>
              <a:t>The table below breaks out how many District-operated schools earned each letter grade in each of the last four years. Note the trend line if asked: A-rated schools have grown from 56 (2022-23) to 129 (2025-26), while D and F schools have dropped to zero since 2023-24.</a:t>
            </a:r>
          </a:p>
        </p:txBody>
      </p:sp>
      <p:sp>
        <p:nvSpPr>
          <p:cNvPr id="4" name="Slide Number Placeholder 3"/>
          <p:cNvSpPr>
            <a:spLocks noGrp="1"/>
          </p:cNvSpPr>
          <p:nvPr>
            <p:ph type="sldNum" sz="quarter" idx="10"/>
          </p:nvPr>
        </p:nvSpPr>
        <p:spPr/>
        <p:txBody>
          <a:bodyPr/>
          <a:lstStyle/>
          <a:p>
            <a:fld id="{C3D4E5F6-1234-4CA6-816F-3879F97B5CBF}"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20" name="Picture 19" descr="A white and pink background&#10;&#10;Description automatically generated">
            <a:extLst>
              <a:ext uri="{FF2B5EF4-FFF2-40B4-BE49-F238E27FC236}">
                <a16:creationId xmlns:a16="http://schemas.microsoft.com/office/drawing/2014/main" id="{EED34B32-5F58-472A-3A55-FD3F943845D4}"/>
              </a:ext>
            </a:extLst>
          </p:cNvPr>
          <p:cNvPicPr>
            <a:picLocks noChangeAspect="1"/>
          </p:cNvPicPr>
          <p:nvPr userDrawn="1"/>
        </p:nvPicPr>
        <p:blipFill>
          <a:blip r:embed="rId2"/>
          <a:stretch>
            <a:fillRect/>
          </a:stretch>
        </p:blipFill>
        <p:spPr>
          <a:xfrm>
            <a:off x="9044727" y="3709907"/>
            <a:ext cx="3147271" cy="2240376"/>
          </a:xfrm>
          <a:prstGeom prst="rect">
            <a:avLst/>
          </a:prstGeom>
        </p:spPr>
      </p:pic>
      <p:pic>
        <p:nvPicPr>
          <p:cNvPr id="4" name="Picture 3" descr="A white and blue corner&#10;&#10;Description automatically generated with medium confidence">
            <a:extLst>
              <a:ext uri="{FF2B5EF4-FFF2-40B4-BE49-F238E27FC236}">
                <a16:creationId xmlns:a16="http://schemas.microsoft.com/office/drawing/2014/main" id="{1394BA48-03B6-AC65-BD75-EC12ED92F6F8}"/>
              </a:ext>
            </a:extLst>
          </p:cNvPr>
          <p:cNvPicPr>
            <a:picLocks noChangeAspect="1"/>
          </p:cNvPicPr>
          <p:nvPr userDrawn="1"/>
        </p:nvPicPr>
        <p:blipFill>
          <a:blip r:embed="rId3"/>
          <a:stretch>
            <a:fillRect/>
          </a:stretch>
        </p:blipFill>
        <p:spPr>
          <a:xfrm>
            <a:off x="1" y="1"/>
            <a:ext cx="3581011" cy="2639735"/>
          </a:xfrm>
          <a:prstGeom prst="rect">
            <a:avLst/>
          </a:prstGeom>
        </p:spPr>
      </p:pic>
      <p:sp>
        <p:nvSpPr>
          <p:cNvPr id="10" name="TextBox 9">
            <a:extLst>
              <a:ext uri="{FF2B5EF4-FFF2-40B4-BE49-F238E27FC236}">
                <a16:creationId xmlns:a16="http://schemas.microsoft.com/office/drawing/2014/main" id="{A64883A0-CBEA-6A4A-98A9-67DEE62ED5D5}"/>
              </a:ext>
            </a:extLst>
          </p:cNvPr>
          <p:cNvSpPr txBox="1"/>
          <p:nvPr userDrawn="1"/>
        </p:nvSpPr>
        <p:spPr>
          <a:xfrm>
            <a:off x="1449311" y="4652209"/>
            <a:ext cx="9293372" cy="1077218"/>
          </a:xfrm>
          <a:prstGeom prst="rect">
            <a:avLst/>
          </a:prstGeom>
          <a:noFill/>
        </p:spPr>
        <p:txBody>
          <a:bodyPr wrap="square" rtlCol="0">
            <a:spAutoFit/>
          </a:bodyPr>
          <a:lstStyle/>
          <a:p>
            <a:pPr algn="ctr"/>
            <a:r>
              <a:rPr lang="en-US" sz="800" dirty="0">
                <a:solidFill>
                  <a:schemeClr val="tx1"/>
                </a:solidFill>
              </a:rPr>
              <a:t>The School Board of Broward County, Florida, prohibits any policy or procedure which results in discrimination on the basis of age, color, disability, gender identity, gender expression, genetic information, marital status, national origin, race, religion, sex or sexual orientation. The School Board also provides equal access to the Boy Scouts and other designated youth groups. Individuals who wish to file a discrimination and/or harassment complaint may call the Director, Equal Educational Opportunities/ADA Compliance Department &amp; District’s Equity Coordinator/Title IX Coordinator at 754-321-2150 or email </a:t>
            </a:r>
            <a:r>
              <a:rPr lang="en-US" sz="800" u="none" dirty="0">
                <a:solidFill>
                  <a:schemeClr val="tx1"/>
                </a:solidFill>
              </a:rPr>
              <a:t>eeo@browardschools.com</a:t>
            </a:r>
            <a:r>
              <a:rPr lang="en-US" sz="800" dirty="0">
                <a:solidFill>
                  <a:schemeClr val="tx1"/>
                </a:solidFill>
              </a:rPr>
              <a:t>.</a:t>
            </a:r>
          </a:p>
          <a:p>
            <a:pPr algn="ctr"/>
            <a:endParaRPr lang="en-US" sz="800" dirty="0">
              <a:solidFill>
                <a:schemeClr val="tx1"/>
              </a:solidFill>
            </a:endParaRPr>
          </a:p>
          <a:p>
            <a:pPr algn="ctr"/>
            <a:r>
              <a:rPr lang="en-US" sz="800" dirty="0">
                <a:solidFill>
                  <a:schemeClr val="tx1"/>
                </a:solidFill>
              </a:rPr>
              <a:t>Individuals with disabilities requesting accommodations under the Americans with Disabilities Act Amendments Act of 2008, (ADAAA) may call Equal Educational Opportunities/ADA Compliance Department at 754-321-2150 or email </a:t>
            </a:r>
            <a:r>
              <a:rPr lang="en-US" sz="800" u="none" dirty="0">
                <a:solidFill>
                  <a:schemeClr val="tx1"/>
                </a:solidFill>
              </a:rPr>
              <a:t>eeo@browardschools.com</a:t>
            </a:r>
            <a:r>
              <a:rPr lang="en-US" sz="800" dirty="0">
                <a:solidFill>
                  <a:schemeClr val="tx1"/>
                </a:solidFill>
              </a:rPr>
              <a:t>.</a:t>
            </a:r>
          </a:p>
          <a:p>
            <a:pPr algn="ctr"/>
            <a:endParaRPr lang="en-US" sz="800" dirty="0">
              <a:solidFill>
                <a:schemeClr val="tx1"/>
              </a:solidFill>
            </a:endParaRPr>
          </a:p>
        </p:txBody>
      </p:sp>
      <p:sp>
        <p:nvSpPr>
          <p:cNvPr id="11" name="TextBox 10">
            <a:extLst>
              <a:ext uri="{FF2B5EF4-FFF2-40B4-BE49-F238E27FC236}">
                <a16:creationId xmlns:a16="http://schemas.microsoft.com/office/drawing/2014/main" id="{29D64725-7C16-644A-9C1D-2C82B94F4A65}"/>
              </a:ext>
            </a:extLst>
          </p:cNvPr>
          <p:cNvSpPr txBox="1"/>
          <p:nvPr userDrawn="1"/>
        </p:nvSpPr>
        <p:spPr>
          <a:xfrm>
            <a:off x="4504710" y="5718455"/>
            <a:ext cx="3182577" cy="292388"/>
          </a:xfrm>
          <a:prstGeom prst="rect">
            <a:avLst/>
          </a:prstGeom>
          <a:noFill/>
        </p:spPr>
        <p:txBody>
          <a:bodyPr wrap="square" rtlCol="0">
            <a:spAutoFit/>
          </a:bodyPr>
          <a:lstStyle/>
          <a:p>
            <a:pPr algn="ctr"/>
            <a:r>
              <a:rPr lang="en-US" sz="1250" dirty="0">
                <a:solidFill>
                  <a:schemeClr val="tx1"/>
                </a:solidFill>
              </a:rPr>
              <a:t>browardschools.com</a:t>
            </a:r>
          </a:p>
        </p:txBody>
      </p:sp>
      <p:sp>
        <p:nvSpPr>
          <p:cNvPr id="8" name="Slide Number Placeholder 5">
            <a:extLst>
              <a:ext uri="{FF2B5EF4-FFF2-40B4-BE49-F238E27FC236}">
                <a16:creationId xmlns:a16="http://schemas.microsoft.com/office/drawing/2014/main" id="{8D6ADF4C-DD60-4640-BC7C-AF194D6FCC81}"/>
              </a:ext>
            </a:extLst>
          </p:cNvPr>
          <p:cNvSpPr>
            <a:spLocks noGrp="1"/>
          </p:cNvSpPr>
          <p:nvPr>
            <p:ph type="sldNum" sz="quarter" idx="4"/>
          </p:nvPr>
        </p:nvSpPr>
        <p:spPr>
          <a:xfrm>
            <a:off x="5518264" y="6234037"/>
            <a:ext cx="1155473" cy="365125"/>
          </a:xfrm>
          <a:prstGeom prst="rect">
            <a:avLst/>
          </a:prstGeom>
        </p:spPr>
        <p:txBody>
          <a:bodyPr anchor="ctr"/>
          <a:lstStyle>
            <a:lvl1pPr algn="ctr">
              <a:defRPr sz="2800" b="1">
                <a:solidFill>
                  <a:srgbClr val="BE5B36"/>
                </a:solidFill>
              </a:defRPr>
            </a:lvl1pPr>
          </a:lstStyle>
          <a:p>
            <a:fld id="{9A47194C-3E5A-854F-B5AE-A6634FC20B3C}" type="slidenum">
              <a:rPr lang="en-US" smtClean="0"/>
              <a:pPr/>
              <a:t>‹#›</a:t>
            </a:fld>
            <a:endParaRPr lang="en-US" dirty="0"/>
          </a:p>
        </p:txBody>
      </p:sp>
      <p:pic>
        <p:nvPicPr>
          <p:cNvPr id="7" name="Picture 6">
            <a:extLst>
              <a:ext uri="{FF2B5EF4-FFF2-40B4-BE49-F238E27FC236}">
                <a16:creationId xmlns:a16="http://schemas.microsoft.com/office/drawing/2014/main" id="{26AFD286-6F74-354F-B6D1-2851A1B2CA76}"/>
              </a:ext>
            </a:extLst>
          </p:cNvPr>
          <p:cNvPicPr>
            <a:picLocks noChangeAspect="1"/>
          </p:cNvPicPr>
          <p:nvPr userDrawn="1"/>
        </p:nvPicPr>
        <p:blipFill>
          <a:blip r:embed="rId4"/>
          <a:stretch>
            <a:fillRect/>
          </a:stretch>
        </p:blipFill>
        <p:spPr>
          <a:xfrm>
            <a:off x="4898224" y="258839"/>
            <a:ext cx="2395552" cy="1796664"/>
          </a:xfrm>
          <a:prstGeom prst="rect">
            <a:avLst/>
          </a:prstGeom>
        </p:spPr>
      </p:pic>
      <p:sp>
        <p:nvSpPr>
          <p:cNvPr id="2" name="TextBox 1">
            <a:extLst>
              <a:ext uri="{FF2B5EF4-FFF2-40B4-BE49-F238E27FC236}">
                <a16:creationId xmlns:a16="http://schemas.microsoft.com/office/drawing/2014/main" id="{10729DA7-4917-A843-A4ED-98F8CCDE48E6}"/>
              </a:ext>
            </a:extLst>
          </p:cNvPr>
          <p:cNvSpPr txBox="1"/>
          <p:nvPr userDrawn="1"/>
        </p:nvSpPr>
        <p:spPr>
          <a:xfrm>
            <a:off x="4577104" y="2011005"/>
            <a:ext cx="3037784" cy="2593018"/>
          </a:xfrm>
          <a:prstGeom prst="rect">
            <a:avLst/>
          </a:prstGeom>
          <a:noFill/>
        </p:spPr>
        <p:txBody>
          <a:bodyPr wrap="square" rtlCol="0">
            <a:spAutoFit/>
          </a:bodyPr>
          <a:lstStyle/>
          <a:p>
            <a:pPr algn="ctr"/>
            <a:r>
              <a:rPr lang="en-US" sz="1250" kern="1200" dirty="0">
                <a:solidFill>
                  <a:schemeClr val="tx1"/>
                </a:solidFill>
                <a:effectLst/>
                <a:latin typeface="+mn-lt"/>
                <a:ea typeface="+mn-ea"/>
                <a:cs typeface="+mn-cs"/>
              </a:rPr>
              <a:t>Sarah Leonardi, Chair</a:t>
            </a:r>
          </a:p>
          <a:p>
            <a:pPr algn="ctr"/>
            <a:r>
              <a:rPr lang="en-US" sz="1250" kern="1200" dirty="0">
                <a:solidFill>
                  <a:schemeClr val="tx1"/>
                </a:solidFill>
                <a:effectLst/>
                <a:latin typeface="+mn-lt"/>
                <a:ea typeface="+mn-ea"/>
                <a:cs typeface="+mn-cs"/>
              </a:rPr>
              <a:t>Dr. Jeff Holness, Vice Chair</a:t>
            </a:r>
          </a:p>
          <a:p>
            <a:pPr algn="ctr"/>
            <a:endParaRPr lang="en-US" sz="1250" kern="1200" dirty="0">
              <a:solidFill>
                <a:schemeClr val="tx1"/>
              </a:solidFill>
              <a:effectLst/>
              <a:latin typeface="+mn-lt"/>
              <a:ea typeface="+mn-ea"/>
              <a:cs typeface="+mn-cs"/>
            </a:endParaRPr>
          </a:p>
          <a:p>
            <a:pPr algn="ctr"/>
            <a:r>
              <a:rPr lang="en-US" sz="1250" kern="1200" dirty="0">
                <a:solidFill>
                  <a:schemeClr val="tx1"/>
                </a:solidFill>
                <a:effectLst/>
                <a:latin typeface="+mn-lt"/>
                <a:ea typeface="+mn-ea"/>
                <a:cs typeface="+mn-cs"/>
              </a:rPr>
              <a:t>Lori Alhadeff</a:t>
            </a:r>
          </a:p>
          <a:p>
            <a:pPr algn="ctr"/>
            <a:r>
              <a:rPr lang="en-US" sz="1250" kern="1200" dirty="0">
                <a:solidFill>
                  <a:schemeClr val="tx1"/>
                </a:solidFill>
                <a:effectLst/>
                <a:latin typeface="+mn-lt"/>
                <a:ea typeface="+mn-ea"/>
                <a:cs typeface="+mn-cs"/>
              </a:rPr>
              <a:t>Maura McCarthy Bulman</a:t>
            </a:r>
          </a:p>
          <a:p>
            <a:pPr algn="ctr"/>
            <a:r>
              <a:rPr lang="en-US" sz="1250" kern="1200" dirty="0">
                <a:solidFill>
                  <a:schemeClr val="tx1"/>
                </a:solidFill>
                <a:effectLst/>
                <a:latin typeface="+mn-lt"/>
                <a:ea typeface="+mn-ea"/>
                <a:cs typeface="+mn-cs"/>
              </a:rPr>
              <a:t>Adam Cervera, Esq.</a:t>
            </a:r>
          </a:p>
          <a:p>
            <a:pPr algn="ctr"/>
            <a:r>
              <a:rPr lang="en-US" sz="1250" kern="1200" dirty="0">
                <a:solidFill>
                  <a:schemeClr val="tx1"/>
                </a:solidFill>
                <a:effectLst/>
                <a:latin typeface="+mn-lt"/>
                <a:ea typeface="+mn-ea"/>
                <a:cs typeface="+mn-cs"/>
              </a:rPr>
              <a:t>Debra Hixon</a:t>
            </a:r>
          </a:p>
          <a:p>
            <a:pPr algn="ctr"/>
            <a:r>
              <a:rPr lang="en-US" sz="1250" kern="1200" dirty="0">
                <a:solidFill>
                  <a:schemeClr val="tx1"/>
                </a:solidFill>
                <a:effectLst/>
                <a:latin typeface="+mn-lt"/>
                <a:ea typeface="+mn-ea"/>
                <a:cs typeface="+mn-cs"/>
              </a:rPr>
              <a:t>Nora Rupert</a:t>
            </a:r>
          </a:p>
          <a:p>
            <a:pPr algn="ctr"/>
            <a:r>
              <a:rPr lang="en-US" sz="1250" kern="1200" dirty="0">
                <a:solidFill>
                  <a:schemeClr val="tx1"/>
                </a:solidFill>
                <a:effectLst/>
                <a:latin typeface="+mn-lt"/>
                <a:ea typeface="+mn-ea"/>
                <a:cs typeface="+mn-cs"/>
              </a:rPr>
              <a:t>Rebecca Thompson</a:t>
            </a:r>
          </a:p>
          <a:p>
            <a:pPr algn="ctr"/>
            <a:r>
              <a:rPr lang="en-US" sz="1250" kern="1200" dirty="0">
                <a:solidFill>
                  <a:schemeClr val="tx1"/>
                </a:solidFill>
                <a:effectLst/>
                <a:latin typeface="+mn-lt"/>
                <a:ea typeface="+mn-ea"/>
                <a:cs typeface="+mn-cs"/>
              </a:rPr>
              <a:t>Dr. Allen Zeman</a:t>
            </a:r>
          </a:p>
          <a:p>
            <a:pPr algn="ctr"/>
            <a:endParaRPr lang="en-US" sz="1250" kern="1200" dirty="0">
              <a:solidFill>
                <a:schemeClr val="tx1"/>
              </a:solidFill>
              <a:effectLst/>
              <a:latin typeface="+mn-lt"/>
              <a:ea typeface="+mn-ea"/>
              <a:cs typeface="+mn-cs"/>
            </a:endParaRPr>
          </a:p>
          <a:p>
            <a:pPr algn="ctr"/>
            <a:r>
              <a:rPr lang="en-US" sz="1250" kern="1200" dirty="0">
                <a:solidFill>
                  <a:schemeClr val="tx1"/>
                </a:solidFill>
                <a:effectLst/>
                <a:latin typeface="+mn-lt"/>
                <a:ea typeface="+mn-ea"/>
                <a:cs typeface="+mn-cs"/>
              </a:rPr>
              <a:t>Dr. Howard Hepburn</a:t>
            </a:r>
          </a:p>
          <a:p>
            <a:pPr algn="ctr"/>
            <a:r>
              <a:rPr lang="en-US" sz="1250" kern="1200" dirty="0">
                <a:solidFill>
                  <a:schemeClr val="tx1"/>
                </a:solidFill>
                <a:effectLst/>
                <a:latin typeface="+mn-lt"/>
                <a:ea typeface="+mn-ea"/>
                <a:cs typeface="+mn-cs"/>
              </a:rPr>
              <a:t>Superintendent of Schools</a:t>
            </a:r>
          </a:p>
        </p:txBody>
      </p:sp>
    </p:spTree>
    <p:extLst>
      <p:ext uri="{BB962C8B-B14F-4D97-AF65-F5344CB8AC3E}">
        <p14:creationId xmlns:p14="http://schemas.microsoft.com/office/powerpoint/2010/main" val="23832850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Century Gothic"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Century Gothic"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Century Gothic"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Century Gothic"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Century Gothic"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Century Gothic"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Century Gothic"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Century Gothic"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Century Gothic"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me/claude/art/cover_topleft.png"/>
          <p:cNvPicPr>
            <a:picLocks noChangeAspect="1"/>
          </p:cNvPicPr>
          <p:nvPr/>
        </p:nvPicPr>
        <p:blipFill>
          <a:blip r:embed="rId3"/>
          <a:stretch>
            <a:fillRect/>
          </a:stretch>
        </p:blipFill>
        <p:spPr>
          <a:xfrm>
            <a:off x="0" y="0"/>
            <a:ext cx="4222699" cy="4254703"/>
          </a:xfrm>
          <a:prstGeom prst="rect">
            <a:avLst/>
          </a:prstGeom>
        </p:spPr>
      </p:pic>
      <p:pic>
        <p:nvPicPr>
          <p:cNvPr id="3" name="Image 1" descr="/home/claude/art/cover_bottomright.png"/>
          <p:cNvPicPr>
            <a:picLocks noChangeAspect="1"/>
          </p:cNvPicPr>
          <p:nvPr/>
        </p:nvPicPr>
        <p:blipFill>
          <a:blip r:embed="rId4"/>
          <a:stretch>
            <a:fillRect/>
          </a:stretch>
        </p:blipFill>
        <p:spPr>
          <a:xfrm>
            <a:off x="9309506" y="3957523"/>
            <a:ext cx="2882189" cy="2892247"/>
          </a:xfrm>
          <a:prstGeom prst="rect">
            <a:avLst/>
          </a:prstGeom>
        </p:spPr>
      </p:pic>
      <p:pic>
        <p:nvPicPr>
          <p:cNvPr id="4" name="Image 2" descr="/home/claude/art/dots_blue.png"/>
          <p:cNvPicPr>
            <a:picLocks noChangeAspect="1"/>
          </p:cNvPicPr>
          <p:nvPr/>
        </p:nvPicPr>
        <p:blipFill>
          <a:blip r:embed="rId5"/>
          <a:stretch>
            <a:fillRect/>
          </a:stretch>
        </p:blipFill>
        <p:spPr>
          <a:xfrm>
            <a:off x="11712550" y="458114"/>
            <a:ext cx="285293" cy="895198"/>
          </a:xfrm>
          <a:prstGeom prst="rect">
            <a:avLst/>
          </a:prstGeom>
        </p:spPr>
      </p:pic>
      <p:pic>
        <p:nvPicPr>
          <p:cNvPr id="5" name="Image 3" descr="/home/claude/art/dots_rust.png"/>
          <p:cNvPicPr>
            <a:picLocks noChangeAspect="1"/>
          </p:cNvPicPr>
          <p:nvPr/>
        </p:nvPicPr>
        <p:blipFill>
          <a:blip r:embed="rId6"/>
          <a:stretch>
            <a:fillRect/>
          </a:stretch>
        </p:blipFill>
        <p:spPr>
          <a:xfrm>
            <a:off x="573329" y="5394046"/>
            <a:ext cx="285293" cy="895198"/>
          </a:xfrm>
          <a:prstGeom prst="rect">
            <a:avLst/>
          </a:prstGeom>
        </p:spPr>
      </p:pic>
      <p:sp>
        <p:nvSpPr>
          <p:cNvPr id="9" name="Text 1"/>
          <p:cNvSpPr/>
          <p:nvPr/>
        </p:nvSpPr>
        <p:spPr>
          <a:xfrm>
            <a:off x="3887623" y="2793517"/>
            <a:ext cx="7178040" cy="384048"/>
          </a:xfrm>
          <a:prstGeom prst="rect">
            <a:avLst/>
          </a:prstGeom>
          <a:noFill/>
          <a:ln/>
        </p:spPr>
        <p:txBody>
          <a:bodyPr wrap="square" lIns="0" tIns="0" rIns="0" bIns="0" rtlCol="0" anchor="ctr"/>
          <a:lstStyle/>
          <a:p>
            <a:pPr marL="0" indent="0" algn="l">
              <a:buNone/>
            </a:pPr>
            <a:r>
              <a:rPr lang="en-US"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dirty="0"/>
          </a:p>
        </p:txBody>
      </p:sp>
      <p:sp>
        <p:nvSpPr>
          <p:cNvPr id="12" name="Text 4"/>
          <p:cNvSpPr/>
          <p:nvPr/>
        </p:nvSpPr>
        <p:spPr>
          <a:xfrm>
            <a:off x="969264" y="5632704"/>
            <a:ext cx="3017520" cy="256032"/>
          </a:xfrm>
          <a:prstGeom prst="rect">
            <a:avLst/>
          </a:prstGeom>
          <a:noFill/>
          <a:ln/>
        </p:spPr>
        <p:txBody>
          <a:bodyPr wrap="square" lIns="0" tIns="0" rIns="0" bIns="0" rtlCol="0" anchor="ctr"/>
          <a:lstStyle/>
          <a:p>
            <a:pPr marL="0" indent="0" algn="l">
              <a:buNone/>
            </a:pPr>
            <a:r>
              <a:rPr lang="en-US" sz="1000" dirty="0">
                <a:solidFill>
                  <a:srgbClr val="5A6570"/>
                </a:solidFill>
                <a:latin typeface="Century Gothic"/>
                <a:ea typeface="Century Gothic" pitchFamily="34" charset="-122"/>
                <a:cs typeface="Century Gothic" pitchFamily="34" charset="-120"/>
              </a:rPr>
              <a:t>For Informational Purposes Only</a:t>
            </a:r>
            <a:endParaRPr lang="en-US" sz="1000">
              <a:latin typeface="Century Gothic"/>
            </a:endParaRPr>
          </a:p>
        </p:txBody>
      </p:sp>
      <p:sp>
        <p:nvSpPr>
          <p:cNvPr id="14" name="TextBox 13">
            <a:extLst>
              <a:ext uri="{FF2B5EF4-FFF2-40B4-BE49-F238E27FC236}">
                <a16:creationId xmlns:a16="http://schemas.microsoft.com/office/drawing/2014/main" id="{7E2E4E0F-F9C9-F507-37E6-32C9AC9F1A2E}"/>
              </a:ext>
            </a:extLst>
          </p:cNvPr>
          <p:cNvSpPr txBox="1"/>
          <p:nvPr/>
        </p:nvSpPr>
        <p:spPr>
          <a:xfrm>
            <a:off x="2111349" y="3531397"/>
            <a:ext cx="9042400" cy="1077218"/>
          </a:xfrm>
          <a:prstGeom prst="rect">
            <a:avLst/>
          </a:prstGeom>
          <a:noFill/>
        </p:spPr>
        <p:txBody>
          <a:bodyPr wrap="square">
            <a:spAutoFit/>
          </a:bodyPr>
          <a:lstStyle/>
          <a:p>
            <a:pPr algn="ctr"/>
            <a:r>
              <a:rPr lang="en-US" sz="3200" b="1" dirty="0">
                <a:solidFill>
                  <a:srgbClr val="000000"/>
                </a:solidFill>
                <a:latin typeface="Century Gothic" panose="020B0502020202020204" pitchFamily="34" charset="0"/>
              </a:rPr>
              <a:t>BCPS NORTH AREA </a:t>
            </a:r>
          </a:p>
          <a:p>
            <a:pPr algn="ctr"/>
            <a:r>
              <a:rPr lang="en-US" sz="3200" b="1" dirty="0">
                <a:solidFill>
                  <a:srgbClr val="000000"/>
                </a:solidFill>
                <a:latin typeface="Century Gothic" panose="020B0502020202020204" pitchFamily="34" charset="0"/>
              </a:rPr>
              <a:t>ADVISORY COMMITTEE</a:t>
            </a:r>
            <a:endParaRPr lang="en-US" sz="3200" dirty="0"/>
          </a:p>
        </p:txBody>
      </p:sp>
      <p:pic>
        <p:nvPicPr>
          <p:cNvPr id="10" name="Picture 2">
            <a:extLst>
              <a:ext uri="{FF2B5EF4-FFF2-40B4-BE49-F238E27FC236}">
                <a16:creationId xmlns:a16="http://schemas.microsoft.com/office/drawing/2014/main" id="{3BEC5B46-5DB4-DEBB-A863-D519B32EC00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1084"/>
          <a:stretch>
            <a:fillRect/>
          </a:stretch>
        </p:blipFill>
        <p:spPr bwMode="auto">
          <a:xfrm>
            <a:off x="7333996" y="5760720"/>
            <a:ext cx="2131117" cy="838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6B424108-5F56-318E-8AC9-9BADBA487E49}"/>
              </a:ext>
            </a:extLst>
          </p:cNvPr>
          <p:cNvPicPr>
            <a:picLocks noChangeAspect="1"/>
          </p:cNvPicPr>
          <p:nvPr/>
        </p:nvPicPr>
        <p:blipFill>
          <a:blip r:embed="rId8"/>
          <a:stretch>
            <a:fillRect/>
          </a:stretch>
        </p:blipFill>
        <p:spPr>
          <a:xfrm>
            <a:off x="3043567" y="504116"/>
            <a:ext cx="7707033" cy="234947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1100023"/>
            <a:ext cx="12191695" cy="4642409"/>
          </a:xfrm>
          <a:prstGeom prst="rect">
            <a:avLst/>
          </a:prstGeom>
          <a:solidFill>
            <a:srgbClr val="EDF4F8"/>
          </a:solidFill>
          <a:ln w="12700">
            <a:solidFill>
              <a:srgbClr val="EDF4F8"/>
            </a:solidFill>
            <a:prstDash val="solid"/>
          </a:ln>
        </p:spPr>
        <p:txBody>
          <a:bodyPr/>
          <a:lstStyle/>
          <a:p>
            <a:endParaRPr lang="en-US"/>
          </a:p>
        </p:txBody>
      </p:sp>
      <p:pic>
        <p:nvPicPr>
          <p:cNvPr id="4" name="Image 1" descr="/home/claude/art/band_wide.png"/>
          <p:cNvPicPr>
            <a:picLocks noChangeAspect="1"/>
          </p:cNvPicPr>
          <p:nvPr/>
        </p:nvPicPr>
        <p:blipFill>
          <a:blip r:embed="rId3"/>
          <a:stretch>
            <a:fillRect/>
          </a:stretch>
        </p:blipFill>
        <p:spPr>
          <a:xfrm>
            <a:off x="411480" y="274320"/>
            <a:ext cx="11185855" cy="697687"/>
          </a:xfrm>
          <a:prstGeom prst="rect">
            <a:avLst/>
          </a:prstGeom>
        </p:spPr>
      </p:pic>
      <p:sp>
        <p:nvSpPr>
          <p:cNvPr id="5" name="Text 1"/>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Before We Begin</a:t>
            </a:r>
            <a:endParaRPr lang="en-US" sz="2800" dirty="0"/>
          </a:p>
        </p:txBody>
      </p:sp>
      <p:sp>
        <p:nvSpPr>
          <p:cNvPr id="6" name="Text 2"/>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1000" dirty="0"/>
          </a:p>
        </p:txBody>
      </p:sp>
      <p:sp>
        <p:nvSpPr>
          <p:cNvPr id="7" name="Text 3"/>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850" dirty="0">
                <a:solidFill>
                  <a:srgbClr val="5A6570"/>
                </a:solidFill>
                <a:latin typeface="Century Gothic"/>
                <a:ea typeface="Century Gothic" pitchFamily="34" charset="-122"/>
                <a:cs typeface="Century Gothic" pitchFamily="34" charset="-120"/>
              </a:rPr>
              <a:t>For </a:t>
            </a:r>
            <a:r>
              <a:rPr lang="en-US" sz="1000" dirty="0">
                <a:solidFill>
                  <a:srgbClr val="5A6570"/>
                </a:solidFill>
                <a:latin typeface="Century Gothic"/>
                <a:ea typeface="Century Gothic" pitchFamily="34" charset="-122"/>
                <a:cs typeface="Century Gothic" pitchFamily="34" charset="-120"/>
              </a:rPr>
              <a:t>Informational</a:t>
            </a:r>
            <a:r>
              <a:rPr lang="en-US" sz="850" dirty="0">
                <a:solidFill>
                  <a:srgbClr val="5A6570"/>
                </a:solidFill>
                <a:latin typeface="Century Gothic"/>
                <a:ea typeface="Century Gothic" pitchFamily="34" charset="-122"/>
                <a:cs typeface="Century Gothic" pitchFamily="34" charset="-120"/>
              </a:rPr>
              <a:t> Purposes Only</a:t>
            </a:r>
            <a:endParaRPr lang="en-US" sz="850" dirty="0">
              <a:latin typeface="Century Gothic"/>
            </a:endParaRPr>
          </a:p>
        </p:txBody>
      </p:sp>
      <p:sp>
        <p:nvSpPr>
          <p:cNvPr id="12" name="Shape 6"/>
          <p:cNvSpPr/>
          <p:nvPr/>
        </p:nvSpPr>
        <p:spPr>
          <a:xfrm>
            <a:off x="502920" y="1874520"/>
            <a:ext cx="11185855" cy="2468880"/>
          </a:xfrm>
          <a:prstGeom prst="rect">
            <a:avLst/>
          </a:prstGeom>
          <a:solidFill>
            <a:srgbClr val="E4F1F6"/>
          </a:solidFill>
          <a:ln w="12700">
            <a:solidFill>
              <a:srgbClr val="E4F1F6"/>
            </a:solidFill>
            <a:prstDash val="solid"/>
          </a:ln>
        </p:spPr>
        <p:txBody>
          <a:bodyPr/>
          <a:lstStyle/>
          <a:p>
            <a:endParaRPr lang="en-US"/>
          </a:p>
        </p:txBody>
      </p:sp>
      <p:sp>
        <p:nvSpPr>
          <p:cNvPr id="13" name="Text 7"/>
          <p:cNvSpPr/>
          <p:nvPr/>
        </p:nvSpPr>
        <p:spPr>
          <a:xfrm>
            <a:off x="960120" y="1874520"/>
            <a:ext cx="10271455" cy="2468880"/>
          </a:xfrm>
          <a:prstGeom prst="rect">
            <a:avLst/>
          </a:prstGeom>
          <a:noFill/>
          <a:ln/>
        </p:spPr>
        <p:txBody>
          <a:bodyPr wrap="square" lIns="0" tIns="0" rIns="0" bIns="0" rtlCol="0" anchor="ctr"/>
          <a:lstStyle/>
          <a:p>
            <a:pPr marL="0" indent="0" algn="l">
              <a:lnSpc>
                <a:spcPct val="130000"/>
              </a:lnSpc>
              <a:buNone/>
            </a:pPr>
            <a:r>
              <a:rPr lang="en-US" sz="3600" b="1" dirty="0">
                <a:solidFill>
                  <a:srgbClr val="BE5B35"/>
                </a:solidFill>
                <a:latin typeface="Century Gothic" pitchFamily="34" charset="0"/>
                <a:ea typeface="Century Gothic" pitchFamily="34" charset="-122"/>
                <a:cs typeface="Century Gothic" pitchFamily="34" charset="-120"/>
              </a:rPr>
              <a:t>This presentation is informational only.</a:t>
            </a:r>
            <a:endParaRPr lang="en-US" sz="3600" dirty="0"/>
          </a:p>
          <a:p>
            <a:pPr marL="0" indent="0" algn="l">
              <a:lnSpc>
                <a:spcPct val="130000"/>
              </a:lnSpc>
              <a:buNone/>
            </a:pPr>
            <a:r>
              <a:rPr lang="en-US" sz="2500" b="1" dirty="0">
                <a:solidFill>
                  <a:srgbClr val="1773A7"/>
                </a:solidFill>
                <a:latin typeface="Century Gothic" pitchFamily="34" charset="0"/>
                <a:ea typeface="Century Gothic" pitchFamily="34" charset="-122"/>
                <a:cs typeface="Century Gothic" pitchFamily="34" charset="-120"/>
              </a:rPr>
              <a:t>Broward County Public Schools shares facts about the Secure The Next Generation Referendum renewal. District employees educate – they do not advocate for or against the ballot measure.</a:t>
            </a:r>
            <a:endParaRPr lang="en-US" sz="3600" dirty="0"/>
          </a:p>
        </p:txBody>
      </p:sp>
      <p:pic>
        <p:nvPicPr>
          <p:cNvPr id="16" name="Picture 2">
            <a:extLst>
              <a:ext uri="{FF2B5EF4-FFF2-40B4-BE49-F238E27FC236}">
                <a16:creationId xmlns:a16="http://schemas.microsoft.com/office/drawing/2014/main" id="{B18AF476-3F9A-1A45-F700-21D69659FB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559" y="6109837"/>
            <a:ext cx="3446577" cy="66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6A046-33AF-304B-E241-CB579DBC530C}"/>
            </a:ext>
          </a:extLst>
        </p:cNvPr>
        <p:cNvGrpSpPr/>
        <p:nvPr/>
      </p:nvGrpSpPr>
      <p:grpSpPr>
        <a:xfrm>
          <a:off x="0" y="0"/>
          <a:ext cx="0" cy="0"/>
          <a:chOff x="0" y="0"/>
          <a:chExt cx="0" cy="0"/>
        </a:xfrm>
      </p:grpSpPr>
      <p:pic>
        <p:nvPicPr>
          <p:cNvPr id="2" name="Image 0" descr="/home/claude/art/band_wide.png">
            <a:extLst>
              <a:ext uri="{FF2B5EF4-FFF2-40B4-BE49-F238E27FC236}">
                <a16:creationId xmlns:a16="http://schemas.microsoft.com/office/drawing/2014/main" id="{FDCB60F9-7CE4-0699-AFF5-F6BD5204713A}"/>
              </a:ext>
            </a:extLst>
          </p:cNvPr>
          <p:cNvPicPr>
            <a:picLocks noChangeAspect="1"/>
          </p:cNvPicPr>
          <p:nvPr/>
        </p:nvPicPr>
        <p:blipFill>
          <a:blip r:embed="rId3"/>
          <a:stretch>
            <a:fillRect/>
          </a:stretch>
        </p:blipFill>
        <p:spPr>
          <a:xfrm>
            <a:off x="585216" y="274320"/>
            <a:ext cx="11021263" cy="697687"/>
          </a:xfrm>
          <a:prstGeom prst="rect">
            <a:avLst/>
          </a:prstGeom>
        </p:spPr>
      </p:pic>
      <p:sp>
        <p:nvSpPr>
          <p:cNvPr id="3" name="Text 0">
            <a:extLst>
              <a:ext uri="{FF2B5EF4-FFF2-40B4-BE49-F238E27FC236}">
                <a16:creationId xmlns:a16="http://schemas.microsoft.com/office/drawing/2014/main" id="{FF95DCC0-CC90-E08A-56F3-E33063775CE7}"/>
              </a:ext>
            </a:extLst>
          </p:cNvPr>
          <p:cNvSpPr/>
          <p:nvPr/>
        </p:nvSpPr>
        <p:spPr>
          <a:xfrm>
            <a:off x="1728216" y="274320"/>
            <a:ext cx="8735263" cy="697687"/>
          </a:xfrm>
          <a:prstGeom prst="rect">
            <a:avLst/>
          </a:prstGeom>
          <a:noFill/>
          <a:ln/>
        </p:spPr>
        <p:txBody>
          <a:bodyPr wrap="square" lIns="0" tIns="0" rIns="0" bIns="0" rtlCol="0" anchor="ctr"/>
          <a:lstStyle/>
          <a:p>
            <a:pPr marL="0" indent="0" algn="ctr">
              <a:buNone/>
            </a:pPr>
            <a:r>
              <a:rPr lang="en-US" sz="2300" b="1" dirty="0">
                <a:solidFill>
                  <a:srgbClr val="FFFFFF"/>
                </a:solidFill>
                <a:latin typeface="Century Gothic" pitchFamily="34" charset="0"/>
                <a:ea typeface="Century Gothic" pitchFamily="34" charset="-122"/>
                <a:cs typeface="Century Gothic" pitchFamily="34" charset="-120"/>
              </a:rPr>
              <a:t>Broward County Public Schools Highlights</a:t>
            </a:r>
            <a:endParaRPr lang="en-US" sz="2300" dirty="0"/>
          </a:p>
        </p:txBody>
      </p:sp>
      <p:sp>
        <p:nvSpPr>
          <p:cNvPr id="5" name="Text 1">
            <a:extLst>
              <a:ext uri="{FF2B5EF4-FFF2-40B4-BE49-F238E27FC236}">
                <a16:creationId xmlns:a16="http://schemas.microsoft.com/office/drawing/2014/main" id="{C806A294-473A-B374-9E76-13EBE2907767}"/>
              </a:ext>
            </a:extLst>
          </p:cNvPr>
          <p:cNvSpPr/>
          <p:nvPr/>
        </p:nvSpPr>
        <p:spPr>
          <a:xfrm>
            <a:off x="585216" y="5852160"/>
            <a:ext cx="4754880" cy="237744"/>
          </a:xfrm>
          <a:prstGeom prst="rect">
            <a:avLst/>
          </a:prstGeom>
          <a:noFill/>
          <a:ln/>
        </p:spPr>
        <p:txBody>
          <a:bodyPr wrap="square" lIns="0" tIns="0" rIns="0" bIns="0" rtlCol="0" anchor="ctr"/>
          <a:lstStyle/>
          <a:p>
            <a:pPr marL="0" indent="0" algn="l">
              <a:buNone/>
            </a:pPr>
            <a:r>
              <a:rPr lang="en-US" sz="85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850" dirty="0"/>
          </a:p>
        </p:txBody>
      </p:sp>
      <p:sp>
        <p:nvSpPr>
          <p:cNvPr id="6" name="Text 2">
            <a:extLst>
              <a:ext uri="{FF2B5EF4-FFF2-40B4-BE49-F238E27FC236}">
                <a16:creationId xmlns:a16="http://schemas.microsoft.com/office/drawing/2014/main" id="{B5481B86-9FA3-9A5E-C21B-70A69EE34E82}"/>
              </a:ext>
            </a:extLst>
          </p:cNvPr>
          <p:cNvSpPr/>
          <p:nvPr/>
        </p:nvSpPr>
        <p:spPr>
          <a:xfrm>
            <a:off x="7765999" y="5852160"/>
            <a:ext cx="3840480" cy="237744"/>
          </a:xfrm>
          <a:prstGeom prst="rect">
            <a:avLst/>
          </a:prstGeom>
          <a:noFill/>
          <a:ln/>
        </p:spPr>
        <p:txBody>
          <a:bodyPr wrap="square" lIns="0" tIns="0" rIns="0" bIns="0" rtlCol="0" anchor="ctr"/>
          <a:lstStyle/>
          <a:p>
            <a:pPr marL="0" indent="0" algn="r">
              <a:buNone/>
            </a:pPr>
            <a:r>
              <a:rPr lang="en-US" sz="850" dirty="0">
                <a:solidFill>
                  <a:srgbClr val="6B6B6B"/>
                </a:solidFill>
                <a:latin typeface="Century Gothic" pitchFamily="34" charset="0"/>
                <a:ea typeface="Century Gothic" pitchFamily="34" charset="-122"/>
                <a:cs typeface="Century Gothic" pitchFamily="34" charset="-120"/>
              </a:rPr>
              <a:t>For Informational Purposes Only</a:t>
            </a:r>
            <a:endParaRPr lang="en-US" sz="850" dirty="0"/>
          </a:p>
        </p:txBody>
      </p:sp>
      <p:sp>
        <p:nvSpPr>
          <p:cNvPr id="30" name="Shape 4">
            <a:extLst>
              <a:ext uri="{FF2B5EF4-FFF2-40B4-BE49-F238E27FC236}">
                <a16:creationId xmlns:a16="http://schemas.microsoft.com/office/drawing/2014/main" id="{8AAE3701-F8BC-1168-2C60-7390EF96B44E}"/>
              </a:ext>
            </a:extLst>
          </p:cNvPr>
          <p:cNvSpPr/>
          <p:nvPr/>
        </p:nvSpPr>
        <p:spPr>
          <a:xfrm>
            <a:off x="5703926" y="6217920"/>
            <a:ext cx="866851" cy="364846"/>
          </a:xfrm>
          <a:prstGeom prst="rect">
            <a:avLst/>
          </a:prstGeom>
          <a:solidFill>
            <a:srgbClr val="BE5B35"/>
          </a:solidFill>
          <a:ln w="12700">
            <a:solidFill>
              <a:srgbClr val="BE5B35"/>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white"/>
                </a:solidFill>
                <a:latin typeface="Century Gothic"/>
              </a:rPr>
              <a:t>3</a:t>
            </a:r>
            <a:endParaRPr kumimoji="0" lang="en-US" sz="1200" b="1" i="0" u="none" strike="noStrike" kern="1200" cap="none" spc="0" normalizeH="0" baseline="0" noProof="0" dirty="0">
              <a:ln>
                <a:noFill/>
              </a:ln>
              <a:solidFill>
                <a:prstClr val="white"/>
              </a:solidFill>
              <a:effectLst/>
              <a:uLnTx/>
              <a:uFillTx/>
              <a:latin typeface="Century Gothic"/>
              <a:ea typeface="+mn-ea"/>
              <a:cs typeface="+mn-cs"/>
            </a:endParaRPr>
          </a:p>
        </p:txBody>
      </p:sp>
      <p:graphicFrame>
        <p:nvGraphicFramePr>
          <p:cNvPr id="7" name="Content Placeholder 6">
            <a:extLst>
              <a:ext uri="{FF2B5EF4-FFF2-40B4-BE49-F238E27FC236}">
                <a16:creationId xmlns:a16="http://schemas.microsoft.com/office/drawing/2014/main" id="{AF24B687-8EC6-0DE1-29A8-C79922802A71}"/>
              </a:ext>
            </a:extLst>
          </p:cNvPr>
          <p:cNvGraphicFramePr>
            <a:graphicFrameLocks noGrp="1"/>
          </p:cNvGraphicFramePr>
          <p:nvPr>
            <p:extLst>
              <p:ext uri="{D42A27DB-BD31-4B8C-83A1-F6EECF244321}">
                <p14:modId xmlns:p14="http://schemas.microsoft.com/office/powerpoint/2010/main" val="3092936900"/>
              </p:ext>
            </p:extLst>
          </p:nvPr>
        </p:nvGraphicFramePr>
        <p:xfrm>
          <a:off x="805921" y="1196314"/>
          <a:ext cx="10580158" cy="44653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0793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1100023"/>
            <a:ext cx="12191695" cy="4642409"/>
          </a:xfrm>
          <a:prstGeom prst="rect">
            <a:avLst/>
          </a:prstGeom>
          <a:solidFill>
            <a:srgbClr val="EDF4F8"/>
          </a:solidFill>
          <a:ln w="12700">
            <a:solidFill>
              <a:srgbClr val="EDF4F8"/>
            </a:solidFill>
            <a:prstDash val="solid"/>
          </a:ln>
        </p:spPr>
        <p:txBody>
          <a:bodyPr/>
          <a:lstStyle/>
          <a:p>
            <a:endParaRPr lang="en-US"/>
          </a:p>
        </p:txBody>
      </p:sp>
      <p:pic>
        <p:nvPicPr>
          <p:cNvPr id="4" name="Image 1" descr="/home/claude/art/band_wide.png"/>
          <p:cNvPicPr>
            <a:picLocks noChangeAspect="1"/>
          </p:cNvPicPr>
          <p:nvPr/>
        </p:nvPicPr>
        <p:blipFill>
          <a:blip r:embed="rId3"/>
          <a:stretch>
            <a:fillRect/>
          </a:stretch>
        </p:blipFill>
        <p:spPr>
          <a:xfrm>
            <a:off x="411480" y="274320"/>
            <a:ext cx="11185855" cy="697687"/>
          </a:xfrm>
          <a:prstGeom prst="rect">
            <a:avLst/>
          </a:prstGeom>
        </p:spPr>
      </p:pic>
      <p:sp>
        <p:nvSpPr>
          <p:cNvPr id="5" name="Text 1"/>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About Us</a:t>
            </a:r>
            <a:endParaRPr lang="en-US" sz="2800" dirty="0"/>
          </a:p>
        </p:txBody>
      </p:sp>
      <p:sp>
        <p:nvSpPr>
          <p:cNvPr id="6" name="Text 2"/>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1000" dirty="0"/>
          </a:p>
        </p:txBody>
      </p:sp>
      <p:sp>
        <p:nvSpPr>
          <p:cNvPr id="7" name="Text 3"/>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850" dirty="0">
                <a:solidFill>
                  <a:srgbClr val="5A6570"/>
                </a:solidFill>
                <a:latin typeface="Century Gothic"/>
                <a:ea typeface="Century Gothic" pitchFamily="34" charset="-122"/>
                <a:cs typeface="Century Gothic" pitchFamily="34" charset="-120"/>
              </a:rPr>
              <a:t>For </a:t>
            </a:r>
            <a:r>
              <a:rPr lang="en-US" sz="1000" dirty="0">
                <a:solidFill>
                  <a:srgbClr val="5A6570"/>
                </a:solidFill>
                <a:latin typeface="Century Gothic"/>
                <a:ea typeface="Century Gothic" pitchFamily="34" charset="-122"/>
                <a:cs typeface="Century Gothic" pitchFamily="34" charset="-120"/>
              </a:rPr>
              <a:t>Informational</a:t>
            </a:r>
            <a:r>
              <a:rPr lang="en-US" sz="850" dirty="0">
                <a:solidFill>
                  <a:srgbClr val="5A6570"/>
                </a:solidFill>
                <a:latin typeface="Century Gothic"/>
                <a:ea typeface="Century Gothic" pitchFamily="34" charset="-122"/>
                <a:cs typeface="Century Gothic" pitchFamily="34" charset="-120"/>
              </a:rPr>
              <a:t> Purposes Only</a:t>
            </a:r>
            <a:endParaRPr lang="en-US" sz="850" dirty="0">
              <a:latin typeface="Century Gothic"/>
            </a:endParaRPr>
          </a:p>
        </p:txBody>
      </p:sp>
      <p:sp>
        <p:nvSpPr>
          <p:cNvPr id="10" name="Shape 4"/>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11" name="Text 5"/>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4</a:t>
            </a:r>
            <a:endParaRPr lang="en-US" sz="1200" dirty="0"/>
          </a:p>
        </p:txBody>
      </p:sp>
      <p:pic>
        <p:nvPicPr>
          <p:cNvPr id="16" name="Picture 2">
            <a:extLst>
              <a:ext uri="{FF2B5EF4-FFF2-40B4-BE49-F238E27FC236}">
                <a16:creationId xmlns:a16="http://schemas.microsoft.com/office/drawing/2014/main" id="{B18AF476-3F9A-1A45-F700-21D69659FB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559" y="6109837"/>
            <a:ext cx="3446577" cy="66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411480" y="1330000"/>
            <a:ext cx="2705013" cy="1143000"/>
          </a:xfrm>
          <a:prstGeom prst="rect">
            <a:avLst/>
          </a:prstGeom>
          <a:solidFill>
            <a:srgbClr val="1773A7"/>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a:solidFill>
                  <a:srgbClr val="FFFFFF"/>
                </a:solidFill>
                <a:latin typeface="Century Gothic"/>
              </a:rPr>
              <a:t>236,667</a:t>
            </a:r>
          </a:p>
          <a:p>
            <a:pPr algn="ctr"/>
            <a:r>
              <a:rPr sz="1100" b="0">
                <a:solidFill>
                  <a:srgbClr val="FFFFFF"/>
                </a:solidFill>
                <a:latin typeface="Century Gothic"/>
              </a:rPr>
              <a:t>Total Students Enrolled</a:t>
            </a:r>
          </a:p>
        </p:txBody>
      </p:sp>
      <p:sp>
        <p:nvSpPr>
          <p:cNvPr id="18" name="Rectangle 17"/>
          <p:cNvSpPr/>
          <p:nvPr/>
        </p:nvSpPr>
        <p:spPr>
          <a:xfrm>
            <a:off x="3299373" y="1330000"/>
            <a:ext cx="2705013" cy="1143000"/>
          </a:xfrm>
          <a:prstGeom prst="rect">
            <a:avLst/>
          </a:prstGeom>
          <a:solidFill>
            <a:srgbClr val="1773A7"/>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a:solidFill>
                  <a:srgbClr val="FFFFFF"/>
                </a:solidFill>
                <a:latin typeface="Century Gothic"/>
              </a:rPr>
              <a:t>325</a:t>
            </a:r>
          </a:p>
          <a:p>
            <a:pPr algn="ctr"/>
            <a:r>
              <a:rPr sz="1100" b="0">
                <a:solidFill>
                  <a:srgbClr val="FFFFFF"/>
                </a:solidFill>
                <a:latin typeface="Century Gothic"/>
              </a:rPr>
              <a:t>Total Schools (incl. 86 charters)</a:t>
            </a:r>
          </a:p>
        </p:txBody>
      </p:sp>
      <p:sp>
        <p:nvSpPr>
          <p:cNvPr id="19" name="Rectangle 18"/>
          <p:cNvSpPr/>
          <p:nvPr/>
        </p:nvSpPr>
        <p:spPr>
          <a:xfrm>
            <a:off x="6187266" y="1330000"/>
            <a:ext cx="2705013" cy="1143000"/>
          </a:xfrm>
          <a:prstGeom prst="rect">
            <a:avLst/>
          </a:prstGeom>
          <a:solidFill>
            <a:srgbClr val="1773A7"/>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a:solidFill>
                  <a:srgbClr val="FFFFFF"/>
                </a:solidFill>
                <a:latin typeface="Century Gothic"/>
              </a:rPr>
              <a:t>27,848</a:t>
            </a:r>
          </a:p>
          <a:p>
            <a:pPr algn="ctr"/>
            <a:r>
              <a:rPr sz="1100" b="0">
                <a:solidFill>
                  <a:srgbClr val="FFFFFF"/>
                </a:solidFill>
                <a:latin typeface="Century Gothic"/>
              </a:rPr>
              <a:t>Total Employees</a:t>
            </a:r>
          </a:p>
        </p:txBody>
      </p:sp>
      <p:sp>
        <p:nvSpPr>
          <p:cNvPr id="20" name="Rectangle 19"/>
          <p:cNvSpPr/>
          <p:nvPr/>
        </p:nvSpPr>
        <p:spPr>
          <a:xfrm>
            <a:off x="9075159" y="1330000"/>
            <a:ext cx="2705013" cy="1143000"/>
          </a:xfrm>
          <a:prstGeom prst="rect">
            <a:avLst/>
          </a:prstGeom>
          <a:solidFill>
            <a:srgbClr val="1773A7"/>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a:solidFill>
                  <a:srgbClr val="FFFFFF"/>
                </a:solidFill>
                <a:latin typeface="Century Gothic"/>
              </a:rPr>
              <a:t>$617 Million</a:t>
            </a:r>
          </a:p>
          <a:p>
            <a:pPr algn="ctr"/>
            <a:r>
              <a:rPr sz="1100" b="0">
                <a:solidFill>
                  <a:srgbClr val="FFFFFF"/>
                </a:solidFill>
                <a:latin typeface="Century Gothic"/>
              </a:rPr>
              <a:t>In Scholarships &amp; Financial Aid, Class of 2026</a:t>
            </a:r>
          </a:p>
        </p:txBody>
      </p:sp>
      <p:sp>
        <p:nvSpPr>
          <p:cNvPr id="21" name="TextBox 20"/>
          <p:cNvSpPr txBox="1"/>
          <p:nvPr/>
        </p:nvSpPr>
        <p:spPr>
          <a:xfrm>
            <a:off x="411480" y="2750000"/>
            <a:ext cx="11368695" cy="320000"/>
          </a:xfrm>
          <a:prstGeom prst="rect">
            <a:avLst/>
          </a:prstGeom>
          <a:noFill/>
        </p:spPr>
        <p:txBody>
          <a:bodyPr wrap="none" lIns="0" tIns="0">
            <a:spAutoFit/>
          </a:bodyPr>
          <a:lstStyle/>
          <a:p>
            <a:r>
              <a:rPr sz="1600" b="1">
                <a:solidFill>
                  <a:srgbClr val="1773A7"/>
                </a:solidFill>
                <a:latin typeface="Century Gothic"/>
              </a:rPr>
              <a:t>Student Demographics</a:t>
            </a:r>
          </a:p>
        </p:txBody>
      </p:sp>
      <p:graphicFrame>
        <p:nvGraphicFramePr>
          <p:cNvPr id="22" name="Table 21"/>
          <p:cNvGraphicFramePr>
            <a:graphicFrameLocks noGrp="1"/>
          </p:cNvGraphicFramePr>
          <p:nvPr/>
        </p:nvGraphicFramePr>
        <p:xfrm>
          <a:off x="411480" y="3130000"/>
          <a:ext cx="11368695" cy="2499992"/>
        </p:xfrm>
        <a:graphic>
          <a:graphicData uri="http://schemas.openxmlformats.org/drawingml/2006/table">
            <a:tbl>
              <a:tblPr firstRow="1" bandRow="1">
                <a:tableStyleId>{5C22544A-7EE6-4342-B048-85BDC9FD1C3A}</a:tableStyleId>
              </a:tblPr>
              <a:tblGrid>
                <a:gridCol w="5684347">
                  <a:extLst>
                    <a:ext uri="{9D8B030D-6E8A-4147-A177-3AD203B41FA5}">
                      <a16:colId xmlns:a16="http://schemas.microsoft.com/office/drawing/2014/main" val="20000"/>
                    </a:ext>
                  </a:extLst>
                </a:gridCol>
                <a:gridCol w="2842174">
                  <a:extLst>
                    <a:ext uri="{9D8B030D-6E8A-4147-A177-3AD203B41FA5}">
                      <a16:colId xmlns:a16="http://schemas.microsoft.com/office/drawing/2014/main" val="20001"/>
                    </a:ext>
                  </a:extLst>
                </a:gridCol>
                <a:gridCol w="2842174">
                  <a:extLst>
                    <a:ext uri="{9D8B030D-6E8A-4147-A177-3AD203B41FA5}">
                      <a16:colId xmlns:a16="http://schemas.microsoft.com/office/drawing/2014/main" val="20002"/>
                    </a:ext>
                  </a:extLst>
                </a:gridCol>
              </a:tblGrid>
              <a:tr h="227272">
                <a:tc>
                  <a:txBody>
                    <a:bodyPr/>
                    <a:lstStyle/>
                    <a:p>
                      <a:pPr algn="ctr"/>
                      <a:r>
                        <a:rPr sz="1100" b="1">
                          <a:solidFill>
                            <a:srgbClr val="FFFFFF"/>
                          </a:solidFill>
                          <a:latin typeface="Century Gothic"/>
                        </a:rPr>
                        <a:t>Group</a:t>
                      </a:r>
                    </a:p>
                  </a:txBody>
                  <a:tcPr marL="45720" marR="45720" marT="9144" marB="9144" anchor="ctr">
                    <a:solidFill>
                      <a:srgbClr val="1773A7"/>
                    </a:solidFill>
                  </a:tcPr>
                </a:tc>
                <a:tc>
                  <a:txBody>
                    <a:bodyPr/>
                    <a:lstStyle/>
                    <a:p>
                      <a:pPr algn="ctr"/>
                      <a:r>
                        <a:rPr sz="1100" b="1">
                          <a:solidFill>
                            <a:srgbClr val="FFFFFF"/>
                          </a:solidFill>
                          <a:latin typeface="Century Gothic"/>
                        </a:rPr>
                        <a:t>Percent</a:t>
                      </a:r>
                    </a:p>
                  </a:txBody>
                  <a:tcPr marL="45720" marR="45720" marT="9144" marB="9144" anchor="ctr">
                    <a:solidFill>
                      <a:srgbClr val="1773A7"/>
                    </a:solidFill>
                  </a:tcPr>
                </a:tc>
                <a:tc>
                  <a:txBody>
                    <a:bodyPr/>
                    <a:lstStyle/>
                    <a:p>
                      <a:pPr algn="ctr"/>
                      <a:r>
                        <a:rPr sz="1100" b="1">
                          <a:solidFill>
                            <a:srgbClr val="FFFFFF"/>
                          </a:solidFill>
                          <a:latin typeface="Century Gothic"/>
                        </a:rPr>
                        <a:t>Count of Students</a:t>
                      </a:r>
                    </a:p>
                  </a:txBody>
                  <a:tcPr marL="45720" marR="45720" marT="9144" marB="9144" anchor="ctr">
                    <a:solidFill>
                      <a:srgbClr val="1773A7"/>
                    </a:solidFill>
                  </a:tcPr>
                </a:tc>
                <a:extLst>
                  <a:ext uri="{0D108BD9-81ED-4DB2-BD59-A6C34878D82A}">
                    <a16:rowId xmlns:a16="http://schemas.microsoft.com/office/drawing/2014/main" val="10000"/>
                  </a:ext>
                </a:extLst>
              </a:tr>
              <a:tr h="227272">
                <a:tc gridSpan="3">
                  <a:txBody>
                    <a:bodyPr/>
                    <a:lstStyle/>
                    <a:p>
                      <a:pPr algn="l"/>
                      <a:r>
                        <a:rPr sz="1100" b="1">
                          <a:solidFill>
                            <a:srgbClr val="FFFFFF"/>
                          </a:solidFill>
                          <a:latin typeface="Century Gothic"/>
                        </a:rPr>
                        <a:t>Race</a:t>
                      </a:r>
                    </a:p>
                  </a:txBody>
                  <a:tcPr marL="45720" marR="45720" marT="9144" marB="9144" anchor="ctr">
                    <a:solidFill>
                      <a:srgbClr val="BE5B35"/>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1"/>
                  </a:ext>
                </a:extLst>
              </a:tr>
              <a:tr h="227272">
                <a:tc>
                  <a:txBody>
                    <a:bodyPr/>
                    <a:lstStyle/>
                    <a:p>
                      <a:pPr algn="l"/>
                      <a:r>
                        <a:rPr sz="1000" b="0">
                          <a:solidFill>
                            <a:srgbClr val="333333"/>
                          </a:solidFill>
                          <a:latin typeface="Century Gothic"/>
                        </a:rPr>
                        <a:t>White</a:t>
                      </a:r>
                    </a:p>
                  </a:txBody>
                  <a:tcPr marL="45720" marR="45720" marT="9144" marB="9144" anchor="ctr">
                    <a:solidFill>
                      <a:srgbClr val="EDF4F8"/>
                    </a:solidFill>
                  </a:tcPr>
                </a:tc>
                <a:tc>
                  <a:txBody>
                    <a:bodyPr/>
                    <a:lstStyle/>
                    <a:p>
                      <a:pPr algn="ctr"/>
                      <a:r>
                        <a:rPr sz="1000" b="1">
                          <a:solidFill>
                            <a:srgbClr val="333333"/>
                          </a:solidFill>
                          <a:latin typeface="Century Gothic"/>
                        </a:rPr>
                        <a:t>50.5%</a:t>
                      </a:r>
                    </a:p>
                  </a:txBody>
                  <a:tcPr marL="45720" marR="45720" marT="9144" marB="9144" anchor="ctr">
                    <a:solidFill>
                      <a:srgbClr val="EDF4F8"/>
                    </a:solidFill>
                  </a:tcPr>
                </a:tc>
                <a:tc>
                  <a:txBody>
                    <a:bodyPr/>
                    <a:lstStyle/>
                    <a:p>
                      <a:pPr algn="ctr"/>
                      <a:r>
                        <a:rPr sz="1000" b="0">
                          <a:solidFill>
                            <a:srgbClr val="333333"/>
                          </a:solidFill>
                          <a:latin typeface="Century Gothic"/>
                        </a:rPr>
                        <a:t>119,594</a:t>
                      </a:r>
                    </a:p>
                  </a:txBody>
                  <a:tcPr marL="45720" marR="45720" marT="9144" marB="9144" anchor="ctr">
                    <a:solidFill>
                      <a:srgbClr val="EDF4F8"/>
                    </a:solidFill>
                  </a:tcPr>
                </a:tc>
                <a:extLst>
                  <a:ext uri="{0D108BD9-81ED-4DB2-BD59-A6C34878D82A}">
                    <a16:rowId xmlns:a16="http://schemas.microsoft.com/office/drawing/2014/main" val="10002"/>
                  </a:ext>
                </a:extLst>
              </a:tr>
              <a:tr h="227272">
                <a:tc>
                  <a:txBody>
                    <a:bodyPr/>
                    <a:lstStyle/>
                    <a:p>
                      <a:pPr algn="l"/>
                      <a:r>
                        <a:rPr sz="1000" b="0">
                          <a:solidFill>
                            <a:srgbClr val="333333"/>
                          </a:solidFill>
                          <a:latin typeface="Century Gothic"/>
                        </a:rPr>
                        <a:t>Black</a:t>
                      </a:r>
                    </a:p>
                  </a:txBody>
                  <a:tcPr marL="45720" marR="45720" marT="9144" marB="9144" anchor="ctr">
                    <a:solidFill>
                      <a:srgbClr val="FFFFFF"/>
                    </a:solidFill>
                  </a:tcPr>
                </a:tc>
                <a:tc>
                  <a:txBody>
                    <a:bodyPr/>
                    <a:lstStyle/>
                    <a:p>
                      <a:pPr algn="ctr"/>
                      <a:r>
                        <a:rPr sz="1000" b="1">
                          <a:solidFill>
                            <a:srgbClr val="333333"/>
                          </a:solidFill>
                          <a:latin typeface="Century Gothic"/>
                        </a:rPr>
                        <a:t>40.9%</a:t>
                      </a:r>
                    </a:p>
                  </a:txBody>
                  <a:tcPr marL="45720" marR="45720" marT="9144" marB="9144" anchor="ctr">
                    <a:solidFill>
                      <a:srgbClr val="FFFFFF"/>
                    </a:solidFill>
                  </a:tcPr>
                </a:tc>
                <a:tc>
                  <a:txBody>
                    <a:bodyPr/>
                    <a:lstStyle/>
                    <a:p>
                      <a:pPr algn="ctr"/>
                      <a:r>
                        <a:rPr sz="1000" b="0">
                          <a:solidFill>
                            <a:srgbClr val="333333"/>
                          </a:solidFill>
                          <a:latin typeface="Century Gothic"/>
                        </a:rPr>
                        <a:t>96,748</a:t>
                      </a:r>
                    </a:p>
                  </a:txBody>
                  <a:tcPr marL="45720" marR="45720" marT="9144" marB="9144" anchor="ctr">
                    <a:solidFill>
                      <a:srgbClr val="FFFFFF"/>
                    </a:solidFill>
                  </a:tcPr>
                </a:tc>
                <a:extLst>
                  <a:ext uri="{0D108BD9-81ED-4DB2-BD59-A6C34878D82A}">
                    <a16:rowId xmlns:a16="http://schemas.microsoft.com/office/drawing/2014/main" val="10003"/>
                  </a:ext>
                </a:extLst>
              </a:tr>
              <a:tr h="227272">
                <a:tc>
                  <a:txBody>
                    <a:bodyPr/>
                    <a:lstStyle/>
                    <a:p>
                      <a:pPr algn="l"/>
                      <a:r>
                        <a:rPr sz="1000" b="0">
                          <a:solidFill>
                            <a:srgbClr val="333333"/>
                          </a:solidFill>
                          <a:latin typeface="Century Gothic"/>
                        </a:rPr>
                        <a:t>Asian</a:t>
                      </a:r>
                    </a:p>
                  </a:txBody>
                  <a:tcPr marL="45720" marR="45720" marT="9144" marB="9144" anchor="ctr">
                    <a:solidFill>
                      <a:srgbClr val="EDF4F8"/>
                    </a:solidFill>
                  </a:tcPr>
                </a:tc>
                <a:tc>
                  <a:txBody>
                    <a:bodyPr/>
                    <a:lstStyle/>
                    <a:p>
                      <a:pPr algn="ctr"/>
                      <a:r>
                        <a:rPr sz="1000" b="1">
                          <a:solidFill>
                            <a:srgbClr val="333333"/>
                          </a:solidFill>
                          <a:latin typeface="Century Gothic"/>
                        </a:rPr>
                        <a:t>3.9%</a:t>
                      </a:r>
                    </a:p>
                  </a:txBody>
                  <a:tcPr marL="45720" marR="45720" marT="9144" marB="9144" anchor="ctr">
                    <a:solidFill>
                      <a:srgbClr val="EDF4F8"/>
                    </a:solidFill>
                  </a:tcPr>
                </a:tc>
                <a:tc>
                  <a:txBody>
                    <a:bodyPr/>
                    <a:lstStyle/>
                    <a:p>
                      <a:pPr algn="ctr"/>
                      <a:r>
                        <a:rPr sz="1000" b="0">
                          <a:solidFill>
                            <a:srgbClr val="333333"/>
                          </a:solidFill>
                          <a:latin typeface="Century Gothic"/>
                        </a:rPr>
                        <a:t>9,265</a:t>
                      </a:r>
                    </a:p>
                  </a:txBody>
                  <a:tcPr marL="45720" marR="45720" marT="9144" marB="9144" anchor="ctr">
                    <a:solidFill>
                      <a:srgbClr val="EDF4F8"/>
                    </a:solidFill>
                  </a:tcPr>
                </a:tc>
                <a:extLst>
                  <a:ext uri="{0D108BD9-81ED-4DB2-BD59-A6C34878D82A}">
                    <a16:rowId xmlns:a16="http://schemas.microsoft.com/office/drawing/2014/main" val="10004"/>
                  </a:ext>
                </a:extLst>
              </a:tr>
              <a:tr h="227272">
                <a:tc>
                  <a:txBody>
                    <a:bodyPr/>
                    <a:lstStyle/>
                    <a:p>
                      <a:pPr algn="l"/>
                      <a:r>
                        <a:rPr sz="1000" b="0">
                          <a:solidFill>
                            <a:srgbClr val="333333"/>
                          </a:solidFill>
                          <a:latin typeface="Century Gothic"/>
                        </a:rPr>
                        <a:t>Native American / Alaskan</a:t>
                      </a:r>
                    </a:p>
                  </a:txBody>
                  <a:tcPr marL="45720" marR="45720" marT="9144" marB="9144" anchor="ctr">
                    <a:solidFill>
                      <a:srgbClr val="FFFFFF"/>
                    </a:solidFill>
                  </a:tcPr>
                </a:tc>
                <a:tc>
                  <a:txBody>
                    <a:bodyPr/>
                    <a:lstStyle/>
                    <a:p>
                      <a:pPr algn="ctr"/>
                      <a:r>
                        <a:rPr sz="1000" b="1">
                          <a:solidFill>
                            <a:srgbClr val="333333"/>
                          </a:solidFill>
                          <a:latin typeface="Century Gothic"/>
                        </a:rPr>
                        <a:t>0.3%</a:t>
                      </a:r>
                    </a:p>
                  </a:txBody>
                  <a:tcPr marL="45720" marR="45720" marT="9144" marB="9144" anchor="ctr">
                    <a:solidFill>
                      <a:srgbClr val="FFFFFF"/>
                    </a:solidFill>
                  </a:tcPr>
                </a:tc>
                <a:tc>
                  <a:txBody>
                    <a:bodyPr/>
                    <a:lstStyle/>
                    <a:p>
                      <a:pPr algn="ctr"/>
                      <a:r>
                        <a:rPr sz="1000" b="0">
                          <a:solidFill>
                            <a:srgbClr val="333333"/>
                          </a:solidFill>
                          <a:latin typeface="Century Gothic"/>
                        </a:rPr>
                        <a:t>689</a:t>
                      </a:r>
                    </a:p>
                  </a:txBody>
                  <a:tcPr marL="45720" marR="45720" marT="9144" marB="9144" anchor="ctr">
                    <a:solidFill>
                      <a:srgbClr val="FFFFFF"/>
                    </a:solidFill>
                  </a:tcPr>
                </a:tc>
                <a:extLst>
                  <a:ext uri="{0D108BD9-81ED-4DB2-BD59-A6C34878D82A}">
                    <a16:rowId xmlns:a16="http://schemas.microsoft.com/office/drawing/2014/main" val="10005"/>
                  </a:ext>
                </a:extLst>
              </a:tr>
              <a:tr h="227272">
                <a:tc>
                  <a:txBody>
                    <a:bodyPr/>
                    <a:lstStyle/>
                    <a:p>
                      <a:pPr algn="l"/>
                      <a:r>
                        <a:rPr sz="1000" b="0">
                          <a:solidFill>
                            <a:srgbClr val="333333"/>
                          </a:solidFill>
                          <a:latin typeface="Century Gothic"/>
                        </a:rPr>
                        <a:t>Native Hawaiian / Pacific Islander</a:t>
                      </a:r>
                    </a:p>
                  </a:txBody>
                  <a:tcPr marL="45720" marR="45720" marT="9144" marB="9144" anchor="ctr">
                    <a:solidFill>
                      <a:srgbClr val="EDF4F8"/>
                    </a:solidFill>
                  </a:tcPr>
                </a:tc>
                <a:tc>
                  <a:txBody>
                    <a:bodyPr/>
                    <a:lstStyle/>
                    <a:p>
                      <a:pPr algn="ctr"/>
                      <a:r>
                        <a:rPr sz="1000" b="1">
                          <a:solidFill>
                            <a:srgbClr val="333333"/>
                          </a:solidFill>
                          <a:latin typeface="Century Gothic"/>
                        </a:rPr>
                        <a:t>0.2%</a:t>
                      </a:r>
                    </a:p>
                  </a:txBody>
                  <a:tcPr marL="45720" marR="45720" marT="9144" marB="9144" anchor="ctr">
                    <a:solidFill>
                      <a:srgbClr val="EDF4F8"/>
                    </a:solidFill>
                  </a:tcPr>
                </a:tc>
                <a:tc>
                  <a:txBody>
                    <a:bodyPr/>
                    <a:lstStyle/>
                    <a:p>
                      <a:pPr algn="ctr"/>
                      <a:r>
                        <a:rPr sz="1000" b="0">
                          <a:solidFill>
                            <a:srgbClr val="333333"/>
                          </a:solidFill>
                          <a:latin typeface="Century Gothic"/>
                        </a:rPr>
                        <a:t>495</a:t>
                      </a:r>
                    </a:p>
                  </a:txBody>
                  <a:tcPr marL="45720" marR="45720" marT="9144" marB="9144" anchor="ctr">
                    <a:solidFill>
                      <a:srgbClr val="EDF4F8"/>
                    </a:solidFill>
                  </a:tcPr>
                </a:tc>
                <a:extLst>
                  <a:ext uri="{0D108BD9-81ED-4DB2-BD59-A6C34878D82A}">
                    <a16:rowId xmlns:a16="http://schemas.microsoft.com/office/drawing/2014/main" val="10006"/>
                  </a:ext>
                </a:extLst>
              </a:tr>
              <a:tr h="227272">
                <a:tc>
                  <a:txBody>
                    <a:bodyPr/>
                    <a:lstStyle/>
                    <a:p>
                      <a:pPr algn="l"/>
                      <a:r>
                        <a:rPr sz="1000" b="0">
                          <a:solidFill>
                            <a:srgbClr val="333333"/>
                          </a:solidFill>
                          <a:latin typeface="Century Gothic"/>
                        </a:rPr>
                        <a:t>Multiracial</a:t>
                      </a:r>
                    </a:p>
                  </a:txBody>
                  <a:tcPr marL="45720" marR="45720" marT="9144" marB="9144" anchor="ctr">
                    <a:solidFill>
                      <a:srgbClr val="FFFFFF"/>
                    </a:solidFill>
                  </a:tcPr>
                </a:tc>
                <a:tc>
                  <a:txBody>
                    <a:bodyPr/>
                    <a:lstStyle/>
                    <a:p>
                      <a:pPr algn="ctr"/>
                      <a:r>
                        <a:rPr sz="1000" b="1">
                          <a:solidFill>
                            <a:srgbClr val="333333"/>
                          </a:solidFill>
                          <a:latin typeface="Century Gothic"/>
                        </a:rPr>
                        <a:t>4.2%</a:t>
                      </a:r>
                    </a:p>
                  </a:txBody>
                  <a:tcPr marL="45720" marR="45720" marT="9144" marB="9144" anchor="ctr">
                    <a:solidFill>
                      <a:srgbClr val="FFFFFF"/>
                    </a:solidFill>
                  </a:tcPr>
                </a:tc>
                <a:tc>
                  <a:txBody>
                    <a:bodyPr/>
                    <a:lstStyle/>
                    <a:p>
                      <a:pPr algn="ctr"/>
                      <a:r>
                        <a:rPr sz="1000" b="0">
                          <a:solidFill>
                            <a:srgbClr val="333333"/>
                          </a:solidFill>
                          <a:latin typeface="Century Gothic"/>
                        </a:rPr>
                        <a:t>9,876</a:t>
                      </a:r>
                    </a:p>
                  </a:txBody>
                  <a:tcPr marL="45720" marR="45720" marT="9144" marB="9144" anchor="ctr">
                    <a:solidFill>
                      <a:srgbClr val="FFFFFF"/>
                    </a:solidFill>
                  </a:tcPr>
                </a:tc>
                <a:extLst>
                  <a:ext uri="{0D108BD9-81ED-4DB2-BD59-A6C34878D82A}">
                    <a16:rowId xmlns:a16="http://schemas.microsoft.com/office/drawing/2014/main" val="10007"/>
                  </a:ext>
                </a:extLst>
              </a:tr>
              <a:tr h="227272">
                <a:tc gridSpan="3">
                  <a:txBody>
                    <a:bodyPr/>
                    <a:lstStyle/>
                    <a:p>
                      <a:pPr algn="l"/>
                      <a:r>
                        <a:rPr sz="1100" b="1">
                          <a:solidFill>
                            <a:srgbClr val="FFFFFF"/>
                          </a:solidFill>
                          <a:latin typeface="Century Gothic"/>
                        </a:rPr>
                        <a:t>Ethnicity</a:t>
                      </a:r>
                    </a:p>
                  </a:txBody>
                  <a:tcPr marL="45720" marR="45720" marT="9144" marB="9144" anchor="ctr">
                    <a:solidFill>
                      <a:srgbClr val="BE5B35"/>
                    </a:solid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8"/>
                  </a:ext>
                </a:extLst>
              </a:tr>
              <a:tr h="227272">
                <a:tc>
                  <a:txBody>
                    <a:bodyPr/>
                    <a:lstStyle/>
                    <a:p>
                      <a:pPr algn="l"/>
                      <a:r>
                        <a:rPr sz="1000" b="0">
                          <a:solidFill>
                            <a:srgbClr val="333333"/>
                          </a:solidFill>
                          <a:latin typeface="Century Gothic"/>
                        </a:rPr>
                        <a:t>Hispanic</a:t>
                      </a:r>
                    </a:p>
                  </a:txBody>
                  <a:tcPr marL="45720" marR="45720" marT="9144" marB="9144" anchor="ctr">
                    <a:solidFill>
                      <a:srgbClr val="FFFFFF"/>
                    </a:solidFill>
                  </a:tcPr>
                </a:tc>
                <a:tc>
                  <a:txBody>
                    <a:bodyPr/>
                    <a:lstStyle/>
                    <a:p>
                      <a:pPr algn="ctr"/>
                      <a:r>
                        <a:rPr sz="1000" b="1">
                          <a:solidFill>
                            <a:srgbClr val="333333"/>
                          </a:solidFill>
                          <a:latin typeface="Century Gothic"/>
                        </a:rPr>
                        <a:t>39.5%</a:t>
                      </a:r>
                    </a:p>
                  </a:txBody>
                  <a:tcPr marL="45720" marR="45720" marT="9144" marB="9144" anchor="ctr">
                    <a:solidFill>
                      <a:srgbClr val="FFFFFF"/>
                    </a:solidFill>
                  </a:tcPr>
                </a:tc>
                <a:tc>
                  <a:txBody>
                    <a:bodyPr/>
                    <a:lstStyle/>
                    <a:p>
                      <a:pPr algn="ctr"/>
                      <a:r>
                        <a:rPr sz="1000" b="0">
                          <a:solidFill>
                            <a:srgbClr val="333333"/>
                          </a:solidFill>
                          <a:latin typeface="Century Gothic"/>
                        </a:rPr>
                        <a:t>93,427</a:t>
                      </a:r>
                    </a:p>
                  </a:txBody>
                  <a:tcPr marL="45720" marR="45720" marT="9144" marB="9144" anchor="ctr">
                    <a:solidFill>
                      <a:srgbClr val="FFFFFF"/>
                    </a:solidFill>
                  </a:tcPr>
                </a:tc>
                <a:extLst>
                  <a:ext uri="{0D108BD9-81ED-4DB2-BD59-A6C34878D82A}">
                    <a16:rowId xmlns:a16="http://schemas.microsoft.com/office/drawing/2014/main" val="10009"/>
                  </a:ext>
                </a:extLst>
              </a:tr>
              <a:tr h="227272">
                <a:tc>
                  <a:txBody>
                    <a:bodyPr/>
                    <a:lstStyle/>
                    <a:p>
                      <a:pPr algn="l"/>
                      <a:r>
                        <a:rPr sz="1000" b="0">
                          <a:solidFill>
                            <a:srgbClr val="333333"/>
                          </a:solidFill>
                          <a:latin typeface="Century Gothic"/>
                        </a:rPr>
                        <a:t>Non-Hispanic</a:t>
                      </a:r>
                    </a:p>
                  </a:txBody>
                  <a:tcPr marL="45720" marR="45720" marT="9144" marB="9144" anchor="ctr">
                    <a:solidFill>
                      <a:srgbClr val="EDF4F8"/>
                    </a:solidFill>
                  </a:tcPr>
                </a:tc>
                <a:tc>
                  <a:txBody>
                    <a:bodyPr/>
                    <a:lstStyle/>
                    <a:p>
                      <a:pPr algn="ctr"/>
                      <a:r>
                        <a:rPr sz="1000" b="1">
                          <a:solidFill>
                            <a:srgbClr val="333333"/>
                          </a:solidFill>
                          <a:latin typeface="Century Gothic"/>
                        </a:rPr>
                        <a:t>60.5%</a:t>
                      </a:r>
                    </a:p>
                  </a:txBody>
                  <a:tcPr marL="45720" marR="45720" marT="9144" marB="9144" anchor="ctr">
                    <a:solidFill>
                      <a:srgbClr val="EDF4F8"/>
                    </a:solidFill>
                  </a:tcPr>
                </a:tc>
                <a:tc>
                  <a:txBody>
                    <a:bodyPr/>
                    <a:lstStyle/>
                    <a:p>
                      <a:pPr algn="ctr"/>
                      <a:r>
                        <a:rPr sz="1000" b="0">
                          <a:solidFill>
                            <a:srgbClr val="333333"/>
                          </a:solidFill>
                          <a:latin typeface="Century Gothic"/>
                        </a:rPr>
                        <a:t>143,240</a:t>
                      </a:r>
                    </a:p>
                  </a:txBody>
                  <a:tcPr marL="45720" marR="45720" marT="9144" marB="9144" anchor="ctr">
                    <a:solidFill>
                      <a:srgbClr val="EDF4F8"/>
                    </a:solidFill>
                  </a:tcPr>
                </a:tc>
                <a:extLst>
                  <a:ext uri="{0D108BD9-81ED-4DB2-BD59-A6C34878D82A}">
                    <a16:rowId xmlns:a16="http://schemas.microsoft.com/office/drawing/2014/main" val="10010"/>
                  </a:ext>
                </a:extLst>
              </a:tr>
            </a:tbl>
          </a:graphicData>
        </a:graphic>
      </p:graphicFrame>
      <p:sp>
        <p:nvSpPr>
          <p:cNvPr id="23" name="TextBox 22"/>
          <p:cNvSpPr txBox="1"/>
          <p:nvPr/>
        </p:nvSpPr>
        <p:spPr>
          <a:xfrm>
            <a:off x="411480" y="5680000"/>
            <a:ext cx="11368695" cy="160000"/>
          </a:xfrm>
          <a:prstGeom prst="rect">
            <a:avLst/>
          </a:prstGeom>
          <a:noFill/>
        </p:spPr>
        <p:txBody>
          <a:bodyPr wrap="none" lIns="0" tIns="0">
            <a:spAutoFit/>
          </a:bodyPr>
          <a:lstStyle/>
          <a:p>
            <a:r>
              <a:rPr sz="800" b="0">
                <a:solidFill>
                  <a:srgbClr val="5A6570"/>
                </a:solidFill>
                <a:latin typeface="Century Gothic"/>
              </a:rPr>
              <a:t>Source: BCPS About Us 2026/27; 09/08/2025 Benchmark Day Enrollment Report, Demographics &amp; Enrollment Planning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1100023"/>
            <a:ext cx="12191695" cy="4642409"/>
          </a:xfrm>
          <a:prstGeom prst="rect">
            <a:avLst/>
          </a:prstGeom>
          <a:solidFill>
            <a:srgbClr val="EDF4F8"/>
          </a:solidFill>
          <a:ln w="12700">
            <a:solidFill>
              <a:srgbClr val="EDF4F8"/>
            </a:solidFill>
            <a:prstDash val="solid"/>
          </a:ln>
        </p:spPr>
        <p:txBody>
          <a:bodyPr/>
          <a:lstStyle/>
          <a:p>
            <a:endParaRPr lang="en-US"/>
          </a:p>
        </p:txBody>
      </p:sp>
      <p:pic>
        <p:nvPicPr>
          <p:cNvPr id="4" name="Image 1" descr="/home/claude/art/band_wide.png"/>
          <p:cNvPicPr>
            <a:picLocks noChangeAspect="1"/>
          </p:cNvPicPr>
          <p:nvPr/>
        </p:nvPicPr>
        <p:blipFill>
          <a:blip r:embed="rId3"/>
          <a:stretch>
            <a:fillRect/>
          </a:stretch>
        </p:blipFill>
        <p:spPr>
          <a:xfrm>
            <a:off x="411480" y="274320"/>
            <a:ext cx="11185855" cy="697687"/>
          </a:xfrm>
          <a:prstGeom prst="rect">
            <a:avLst/>
          </a:prstGeom>
        </p:spPr>
      </p:pic>
      <p:sp>
        <p:nvSpPr>
          <p:cNvPr id="5" name="Text 1"/>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District School Grades</a:t>
            </a:r>
            <a:endParaRPr lang="en-US" sz="2800" dirty="0"/>
          </a:p>
        </p:txBody>
      </p:sp>
      <p:sp>
        <p:nvSpPr>
          <p:cNvPr id="6" name="Text 2"/>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1000" dirty="0"/>
          </a:p>
        </p:txBody>
      </p:sp>
      <p:sp>
        <p:nvSpPr>
          <p:cNvPr id="7" name="Text 3"/>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850" dirty="0">
                <a:solidFill>
                  <a:srgbClr val="5A6570"/>
                </a:solidFill>
                <a:latin typeface="Century Gothic"/>
                <a:ea typeface="Century Gothic" pitchFamily="34" charset="-122"/>
                <a:cs typeface="Century Gothic" pitchFamily="34" charset="-120"/>
              </a:rPr>
              <a:t>For </a:t>
            </a:r>
            <a:r>
              <a:rPr lang="en-US" sz="1000" dirty="0">
                <a:solidFill>
                  <a:srgbClr val="5A6570"/>
                </a:solidFill>
                <a:latin typeface="Century Gothic"/>
                <a:ea typeface="Century Gothic" pitchFamily="34" charset="-122"/>
                <a:cs typeface="Century Gothic" pitchFamily="34" charset="-120"/>
              </a:rPr>
              <a:t>Informational</a:t>
            </a:r>
            <a:r>
              <a:rPr lang="en-US" sz="850" dirty="0">
                <a:solidFill>
                  <a:srgbClr val="5A6570"/>
                </a:solidFill>
                <a:latin typeface="Century Gothic"/>
                <a:ea typeface="Century Gothic" pitchFamily="34" charset="-122"/>
                <a:cs typeface="Century Gothic" pitchFamily="34" charset="-120"/>
              </a:rPr>
              <a:t> Purposes Only</a:t>
            </a:r>
            <a:endParaRPr lang="en-US" sz="850" dirty="0">
              <a:latin typeface="Century Gothic"/>
            </a:endParaRPr>
          </a:p>
        </p:txBody>
      </p:sp>
      <p:sp>
        <p:nvSpPr>
          <p:cNvPr id="10" name="Shape 4"/>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11" name="Text 5"/>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5</a:t>
            </a:r>
            <a:endParaRPr lang="en-US" sz="1200" dirty="0"/>
          </a:p>
        </p:txBody>
      </p:sp>
      <p:pic>
        <p:nvPicPr>
          <p:cNvPr id="16" name="Picture 2">
            <a:extLst>
              <a:ext uri="{FF2B5EF4-FFF2-40B4-BE49-F238E27FC236}">
                <a16:creationId xmlns:a16="http://schemas.microsoft.com/office/drawing/2014/main" id="{B18AF476-3F9A-1A45-F700-21D69659FB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559" y="6109837"/>
            <a:ext cx="3446577" cy="66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Triple A Headline"/>
          <p:cNvSpPr txBox="1"/>
          <p:nvPr/>
        </p:nvSpPr>
        <p:spPr>
          <a:xfrm>
            <a:off x="411480" y="1110000"/>
            <a:ext cx="11368695" cy="200000"/>
          </a:xfrm>
          <a:prstGeom prst="rect">
            <a:avLst/>
          </a:prstGeom>
          <a:noFill/>
          <a:ln>
            <a:noFill/>
          </a:ln>
        </p:spPr>
        <p:txBody>
          <a:bodyPr wrap="square" lIns="0" tIns="0" rIns="0" bIns="0" rtlCol="0" anchor="ctr">
            <a:noAutofit/>
          </a:bodyPr>
          <a:lstStyle/>
          <a:p>
            <a:pPr algn="ctr"/>
            <a:r>
              <a:rPr lang="en-US" sz="2000" b="1" dirty="0">
                <a:solidFill>
                  <a:srgbClr val="BE5B35"/>
                </a:solidFill>
                <a:latin typeface="Century Gothic" pitchFamily="34" charset="0"/>
              </a:rPr>
              <a:t>Triple A: Rated “A” for Three Consecutive Years</a:t>
            </a:r>
          </a:p>
        </p:txBody>
      </p:sp>
      <p:sp>
        <p:nvSpPr>
          <p:cNvPr id="17" name="Rectangle 16"/>
          <p:cNvSpPr/>
          <p:nvPr/>
        </p:nvSpPr>
        <p:spPr>
          <a:xfrm>
            <a:off x="411480" y="1430000"/>
            <a:ext cx="3667645" cy="1143000"/>
          </a:xfrm>
          <a:prstGeom prst="rect">
            <a:avLst/>
          </a:prstGeom>
          <a:solidFill>
            <a:srgbClr val="BE5B35"/>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dirty="0">
                <a:solidFill>
                  <a:srgbClr val="FFFFFF"/>
                </a:solidFill>
                <a:latin typeface="Century Gothic"/>
              </a:rPr>
              <a:t>A</a:t>
            </a:r>
          </a:p>
          <a:p>
            <a:pPr algn="ctr"/>
            <a:r>
              <a:rPr sz="1100" b="0" dirty="0">
                <a:solidFill>
                  <a:srgbClr val="FFFFFF"/>
                </a:solidFill>
                <a:latin typeface="Century Gothic"/>
              </a:rPr>
              <a:t>2023-24</a:t>
            </a:r>
          </a:p>
        </p:txBody>
      </p:sp>
      <p:sp>
        <p:nvSpPr>
          <p:cNvPr id="18" name="Rectangle 17"/>
          <p:cNvSpPr/>
          <p:nvPr/>
        </p:nvSpPr>
        <p:spPr>
          <a:xfrm>
            <a:off x="4262005" y="1430000"/>
            <a:ext cx="3667645" cy="1143000"/>
          </a:xfrm>
          <a:prstGeom prst="rect">
            <a:avLst/>
          </a:prstGeom>
          <a:solidFill>
            <a:srgbClr val="BE5B35"/>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dirty="0">
                <a:solidFill>
                  <a:srgbClr val="FFFFFF"/>
                </a:solidFill>
                <a:latin typeface="Century Gothic"/>
              </a:rPr>
              <a:t>A</a:t>
            </a:r>
          </a:p>
          <a:p>
            <a:pPr algn="ctr"/>
            <a:r>
              <a:rPr sz="1100" b="0" dirty="0">
                <a:solidFill>
                  <a:srgbClr val="FFFFFF"/>
                </a:solidFill>
                <a:latin typeface="Century Gothic"/>
              </a:rPr>
              <a:t>2024-25</a:t>
            </a:r>
          </a:p>
        </p:txBody>
      </p:sp>
      <p:sp>
        <p:nvSpPr>
          <p:cNvPr id="19" name="Rectangle 18"/>
          <p:cNvSpPr/>
          <p:nvPr/>
        </p:nvSpPr>
        <p:spPr>
          <a:xfrm>
            <a:off x="8112530" y="1430000"/>
            <a:ext cx="3667645" cy="1143000"/>
          </a:xfrm>
          <a:prstGeom prst="rect">
            <a:avLst/>
          </a:prstGeom>
          <a:solidFill>
            <a:srgbClr val="BE5B35"/>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dirty="0">
                <a:solidFill>
                  <a:srgbClr val="FFFFFF"/>
                </a:solidFill>
                <a:latin typeface="Century Gothic"/>
              </a:rPr>
              <a:t>A</a:t>
            </a:r>
          </a:p>
          <a:p>
            <a:pPr algn="ctr"/>
            <a:r>
              <a:rPr sz="1100" b="0" dirty="0">
                <a:solidFill>
                  <a:srgbClr val="FFFFFF"/>
                </a:solidFill>
                <a:latin typeface="Century Gothic"/>
              </a:rPr>
              <a:t>2025-26</a:t>
            </a:r>
          </a:p>
        </p:txBody>
      </p:sp>
      <p:sp>
        <p:nvSpPr>
          <p:cNvPr id="20" name="TextBox 19"/>
          <p:cNvSpPr txBox="1"/>
          <p:nvPr/>
        </p:nvSpPr>
        <p:spPr>
          <a:xfrm>
            <a:off x="411480" y="2750000"/>
            <a:ext cx="11368695" cy="320000"/>
          </a:xfrm>
          <a:prstGeom prst="rect">
            <a:avLst/>
          </a:prstGeom>
          <a:noFill/>
        </p:spPr>
        <p:txBody>
          <a:bodyPr wrap="none" lIns="0" tIns="0">
            <a:spAutoFit/>
          </a:bodyPr>
          <a:lstStyle/>
          <a:p>
            <a:r>
              <a:rPr sz="1600" b="1">
                <a:solidFill>
                  <a:srgbClr val="1773A7"/>
                </a:solidFill>
                <a:latin typeface="Century Gothic"/>
              </a:rPr>
              <a:t>School Grade Count — District Operated Schools</a:t>
            </a:r>
          </a:p>
        </p:txBody>
      </p:sp>
      <p:graphicFrame>
        <p:nvGraphicFramePr>
          <p:cNvPr id="21" name="Table 20"/>
          <p:cNvGraphicFramePr>
            <a:graphicFrameLocks noGrp="1"/>
          </p:cNvGraphicFramePr>
          <p:nvPr/>
        </p:nvGraphicFramePr>
        <p:xfrm>
          <a:off x="411480" y="3150000"/>
          <a:ext cx="11368695" cy="2200000"/>
        </p:xfrm>
        <a:graphic>
          <a:graphicData uri="http://schemas.openxmlformats.org/drawingml/2006/table">
            <a:tbl>
              <a:tblPr firstRow="1" bandRow="1">
                <a:tableStyleId>{5C22544A-7EE6-4342-B048-85BDC9FD1C3A}</a:tableStyleId>
              </a:tblPr>
              <a:tblGrid>
                <a:gridCol w="2500000">
                  <a:extLst>
                    <a:ext uri="{9D8B030D-6E8A-4147-A177-3AD203B41FA5}">
                      <a16:colId xmlns:a16="http://schemas.microsoft.com/office/drawing/2014/main" val="20000"/>
                    </a:ext>
                  </a:extLst>
                </a:gridCol>
                <a:gridCol w="1773739">
                  <a:extLst>
                    <a:ext uri="{9D8B030D-6E8A-4147-A177-3AD203B41FA5}">
                      <a16:colId xmlns:a16="http://schemas.microsoft.com/office/drawing/2014/main" val="20001"/>
                    </a:ext>
                  </a:extLst>
                </a:gridCol>
                <a:gridCol w="1773739">
                  <a:extLst>
                    <a:ext uri="{9D8B030D-6E8A-4147-A177-3AD203B41FA5}">
                      <a16:colId xmlns:a16="http://schemas.microsoft.com/office/drawing/2014/main" val="20002"/>
                    </a:ext>
                  </a:extLst>
                </a:gridCol>
                <a:gridCol w="1773739">
                  <a:extLst>
                    <a:ext uri="{9D8B030D-6E8A-4147-A177-3AD203B41FA5}">
                      <a16:colId xmlns:a16="http://schemas.microsoft.com/office/drawing/2014/main" val="20003"/>
                    </a:ext>
                  </a:extLst>
                </a:gridCol>
                <a:gridCol w="1773739">
                  <a:extLst>
                    <a:ext uri="{9D8B030D-6E8A-4147-A177-3AD203B41FA5}">
                      <a16:colId xmlns:a16="http://schemas.microsoft.com/office/drawing/2014/main" val="20004"/>
                    </a:ext>
                  </a:extLst>
                </a:gridCol>
                <a:gridCol w="1773739">
                  <a:extLst>
                    <a:ext uri="{9D8B030D-6E8A-4147-A177-3AD203B41FA5}">
                      <a16:colId xmlns:a16="http://schemas.microsoft.com/office/drawing/2014/main" val="20005"/>
                    </a:ext>
                  </a:extLst>
                </a:gridCol>
              </a:tblGrid>
              <a:tr h="440000">
                <a:tc>
                  <a:txBody>
                    <a:bodyPr/>
                    <a:lstStyle/>
                    <a:p>
                      <a:pPr algn="ctr"/>
                      <a:r>
                        <a:rPr sz="1300" b="1">
                          <a:solidFill>
                            <a:srgbClr val="FFFFFF"/>
                          </a:solidFill>
                          <a:latin typeface="Century Gothic"/>
                        </a:rPr>
                        <a:t>School Year</a:t>
                      </a:r>
                    </a:p>
                  </a:txBody>
                  <a:tcPr marL="45720" marR="45720" marT="9144" marB="9144" anchor="ctr">
                    <a:solidFill>
                      <a:srgbClr val="1773A7"/>
                    </a:solidFill>
                  </a:tcPr>
                </a:tc>
                <a:tc>
                  <a:txBody>
                    <a:bodyPr/>
                    <a:lstStyle/>
                    <a:p>
                      <a:pPr algn="ctr"/>
                      <a:r>
                        <a:rPr sz="1300" b="1">
                          <a:solidFill>
                            <a:srgbClr val="FFFFFF"/>
                          </a:solidFill>
                          <a:latin typeface="Century Gothic"/>
                        </a:rPr>
                        <a:t>A</a:t>
                      </a:r>
                    </a:p>
                  </a:txBody>
                  <a:tcPr marL="45720" marR="45720" marT="9144" marB="9144" anchor="ctr">
                    <a:solidFill>
                      <a:srgbClr val="1773A7"/>
                    </a:solidFill>
                  </a:tcPr>
                </a:tc>
                <a:tc>
                  <a:txBody>
                    <a:bodyPr/>
                    <a:lstStyle/>
                    <a:p>
                      <a:pPr algn="ctr"/>
                      <a:r>
                        <a:rPr sz="1300" b="1">
                          <a:solidFill>
                            <a:srgbClr val="FFFFFF"/>
                          </a:solidFill>
                          <a:latin typeface="Century Gothic"/>
                        </a:rPr>
                        <a:t>B</a:t>
                      </a:r>
                    </a:p>
                  </a:txBody>
                  <a:tcPr marL="45720" marR="45720" marT="9144" marB="9144" anchor="ctr">
                    <a:solidFill>
                      <a:srgbClr val="1773A7"/>
                    </a:solidFill>
                  </a:tcPr>
                </a:tc>
                <a:tc>
                  <a:txBody>
                    <a:bodyPr/>
                    <a:lstStyle/>
                    <a:p>
                      <a:pPr algn="ctr"/>
                      <a:r>
                        <a:rPr sz="1300" b="1">
                          <a:solidFill>
                            <a:srgbClr val="FFFFFF"/>
                          </a:solidFill>
                          <a:latin typeface="Century Gothic"/>
                        </a:rPr>
                        <a:t>C</a:t>
                      </a:r>
                    </a:p>
                  </a:txBody>
                  <a:tcPr marL="45720" marR="45720" marT="9144" marB="9144" anchor="ctr">
                    <a:solidFill>
                      <a:srgbClr val="1773A7"/>
                    </a:solidFill>
                  </a:tcPr>
                </a:tc>
                <a:tc>
                  <a:txBody>
                    <a:bodyPr/>
                    <a:lstStyle/>
                    <a:p>
                      <a:pPr algn="ctr"/>
                      <a:r>
                        <a:rPr sz="1300" b="1">
                          <a:solidFill>
                            <a:srgbClr val="FFFFFF"/>
                          </a:solidFill>
                          <a:latin typeface="Century Gothic"/>
                        </a:rPr>
                        <a:t>D</a:t>
                      </a:r>
                    </a:p>
                  </a:txBody>
                  <a:tcPr marL="45720" marR="45720" marT="9144" marB="9144" anchor="ctr">
                    <a:solidFill>
                      <a:srgbClr val="1773A7"/>
                    </a:solidFill>
                  </a:tcPr>
                </a:tc>
                <a:tc>
                  <a:txBody>
                    <a:bodyPr/>
                    <a:lstStyle/>
                    <a:p>
                      <a:pPr algn="ctr"/>
                      <a:r>
                        <a:rPr sz="1300" b="1">
                          <a:solidFill>
                            <a:srgbClr val="FFFFFF"/>
                          </a:solidFill>
                          <a:latin typeface="Century Gothic"/>
                        </a:rPr>
                        <a:t>F</a:t>
                      </a:r>
                    </a:p>
                  </a:txBody>
                  <a:tcPr marL="45720" marR="45720" marT="9144" marB="9144" anchor="ctr">
                    <a:solidFill>
                      <a:srgbClr val="1773A7"/>
                    </a:solidFill>
                  </a:tcPr>
                </a:tc>
                <a:extLst>
                  <a:ext uri="{0D108BD9-81ED-4DB2-BD59-A6C34878D82A}">
                    <a16:rowId xmlns:a16="http://schemas.microsoft.com/office/drawing/2014/main" val="10000"/>
                  </a:ext>
                </a:extLst>
              </a:tr>
              <a:tr h="440000">
                <a:tc>
                  <a:txBody>
                    <a:bodyPr/>
                    <a:lstStyle/>
                    <a:p>
                      <a:pPr algn="l"/>
                      <a:r>
                        <a:rPr sz="1300" b="1">
                          <a:solidFill>
                            <a:srgbClr val="333333"/>
                          </a:solidFill>
                          <a:latin typeface="Century Gothic"/>
                        </a:rPr>
                        <a:t>2025-26</a:t>
                      </a:r>
                    </a:p>
                  </a:txBody>
                  <a:tcPr marL="45720" marR="45720" marT="9144" marB="9144" anchor="ctr">
                    <a:solidFill>
                      <a:srgbClr val="FFFFFF"/>
                    </a:solidFill>
                  </a:tcPr>
                </a:tc>
                <a:tc>
                  <a:txBody>
                    <a:bodyPr/>
                    <a:lstStyle/>
                    <a:p>
                      <a:pPr algn="ctr"/>
                      <a:r>
                        <a:rPr sz="1300" b="0">
                          <a:solidFill>
                            <a:srgbClr val="333333"/>
                          </a:solidFill>
                          <a:latin typeface="Century Gothic"/>
                        </a:rPr>
                        <a:t>129</a:t>
                      </a:r>
                    </a:p>
                  </a:txBody>
                  <a:tcPr marL="45720" marR="45720" marT="9144" marB="9144" anchor="ctr">
                    <a:solidFill>
                      <a:srgbClr val="FFFFFF"/>
                    </a:solidFill>
                  </a:tcPr>
                </a:tc>
                <a:tc>
                  <a:txBody>
                    <a:bodyPr/>
                    <a:lstStyle/>
                    <a:p>
                      <a:pPr algn="ctr"/>
                      <a:r>
                        <a:rPr sz="1300" b="0">
                          <a:solidFill>
                            <a:srgbClr val="333333"/>
                          </a:solidFill>
                          <a:latin typeface="Century Gothic"/>
                        </a:rPr>
                        <a:t>56</a:t>
                      </a:r>
                    </a:p>
                  </a:txBody>
                  <a:tcPr marL="45720" marR="45720" marT="9144" marB="9144" anchor="ctr">
                    <a:solidFill>
                      <a:srgbClr val="FFFFFF"/>
                    </a:solidFill>
                  </a:tcPr>
                </a:tc>
                <a:tc>
                  <a:txBody>
                    <a:bodyPr/>
                    <a:lstStyle/>
                    <a:p>
                      <a:pPr algn="ctr"/>
                      <a:r>
                        <a:rPr sz="1300" b="0">
                          <a:solidFill>
                            <a:srgbClr val="333333"/>
                          </a:solidFill>
                          <a:latin typeface="Century Gothic"/>
                        </a:rPr>
                        <a:t>27</a:t>
                      </a:r>
                    </a:p>
                  </a:txBody>
                  <a:tcPr marL="45720" marR="45720" marT="9144" marB="9144" anchor="ctr">
                    <a:solidFill>
                      <a:srgbClr val="FFFFFF"/>
                    </a:solidFill>
                  </a:tcPr>
                </a:tc>
                <a:tc>
                  <a:txBody>
                    <a:bodyPr/>
                    <a:lstStyle/>
                    <a:p>
                      <a:pPr algn="ctr"/>
                      <a:r>
                        <a:rPr sz="1300" b="0">
                          <a:solidFill>
                            <a:srgbClr val="333333"/>
                          </a:solidFill>
                          <a:latin typeface="Century Gothic"/>
                        </a:rPr>
                        <a:t>0</a:t>
                      </a:r>
                    </a:p>
                  </a:txBody>
                  <a:tcPr marL="45720" marR="45720" marT="9144" marB="9144" anchor="ctr">
                    <a:solidFill>
                      <a:srgbClr val="FFFFFF"/>
                    </a:solidFill>
                  </a:tcPr>
                </a:tc>
                <a:tc>
                  <a:txBody>
                    <a:bodyPr/>
                    <a:lstStyle/>
                    <a:p>
                      <a:pPr algn="ctr"/>
                      <a:r>
                        <a:rPr sz="1300" b="0">
                          <a:solidFill>
                            <a:srgbClr val="333333"/>
                          </a:solidFill>
                          <a:latin typeface="Century Gothic"/>
                        </a:rPr>
                        <a:t>0</a:t>
                      </a:r>
                    </a:p>
                  </a:txBody>
                  <a:tcPr marL="45720" marR="45720" marT="9144" marB="9144" anchor="ctr">
                    <a:solidFill>
                      <a:srgbClr val="FFFFFF"/>
                    </a:solidFill>
                  </a:tcPr>
                </a:tc>
                <a:extLst>
                  <a:ext uri="{0D108BD9-81ED-4DB2-BD59-A6C34878D82A}">
                    <a16:rowId xmlns:a16="http://schemas.microsoft.com/office/drawing/2014/main" val="10001"/>
                  </a:ext>
                </a:extLst>
              </a:tr>
              <a:tr h="440000">
                <a:tc>
                  <a:txBody>
                    <a:bodyPr/>
                    <a:lstStyle/>
                    <a:p>
                      <a:pPr algn="l"/>
                      <a:r>
                        <a:rPr sz="1300" b="1">
                          <a:solidFill>
                            <a:srgbClr val="333333"/>
                          </a:solidFill>
                          <a:latin typeface="Century Gothic"/>
                        </a:rPr>
                        <a:t>2024-25</a:t>
                      </a:r>
                    </a:p>
                  </a:txBody>
                  <a:tcPr marL="45720" marR="45720" marT="9144" marB="9144" anchor="ctr">
                    <a:solidFill>
                      <a:srgbClr val="EDF4F8"/>
                    </a:solidFill>
                  </a:tcPr>
                </a:tc>
                <a:tc>
                  <a:txBody>
                    <a:bodyPr/>
                    <a:lstStyle/>
                    <a:p>
                      <a:pPr algn="ctr"/>
                      <a:r>
                        <a:rPr sz="1300" b="0">
                          <a:solidFill>
                            <a:srgbClr val="333333"/>
                          </a:solidFill>
                          <a:latin typeface="Century Gothic"/>
                        </a:rPr>
                        <a:t>110</a:t>
                      </a:r>
                    </a:p>
                  </a:txBody>
                  <a:tcPr marL="45720" marR="45720" marT="9144" marB="9144" anchor="ctr">
                    <a:solidFill>
                      <a:srgbClr val="EDF4F8"/>
                    </a:solidFill>
                  </a:tcPr>
                </a:tc>
                <a:tc>
                  <a:txBody>
                    <a:bodyPr/>
                    <a:lstStyle/>
                    <a:p>
                      <a:pPr algn="ctr"/>
                      <a:r>
                        <a:rPr sz="1300" b="0">
                          <a:solidFill>
                            <a:srgbClr val="333333"/>
                          </a:solidFill>
                          <a:latin typeface="Century Gothic"/>
                        </a:rPr>
                        <a:t>69</a:t>
                      </a:r>
                    </a:p>
                  </a:txBody>
                  <a:tcPr marL="45720" marR="45720" marT="9144" marB="9144" anchor="ctr">
                    <a:solidFill>
                      <a:srgbClr val="EDF4F8"/>
                    </a:solidFill>
                  </a:tcPr>
                </a:tc>
                <a:tc>
                  <a:txBody>
                    <a:bodyPr/>
                    <a:lstStyle/>
                    <a:p>
                      <a:pPr algn="ctr"/>
                      <a:r>
                        <a:rPr sz="1300" b="0">
                          <a:solidFill>
                            <a:srgbClr val="333333"/>
                          </a:solidFill>
                          <a:latin typeface="Century Gothic"/>
                        </a:rPr>
                        <a:t>34</a:t>
                      </a:r>
                    </a:p>
                  </a:txBody>
                  <a:tcPr marL="45720" marR="45720" marT="9144" marB="9144" anchor="ctr">
                    <a:solidFill>
                      <a:srgbClr val="EDF4F8"/>
                    </a:solidFill>
                  </a:tcPr>
                </a:tc>
                <a:tc>
                  <a:txBody>
                    <a:bodyPr/>
                    <a:lstStyle/>
                    <a:p>
                      <a:pPr algn="ctr"/>
                      <a:r>
                        <a:rPr sz="1300" b="0">
                          <a:solidFill>
                            <a:srgbClr val="333333"/>
                          </a:solidFill>
                          <a:latin typeface="Century Gothic"/>
                        </a:rPr>
                        <a:t>0</a:t>
                      </a:r>
                    </a:p>
                  </a:txBody>
                  <a:tcPr marL="45720" marR="45720" marT="9144" marB="9144" anchor="ctr">
                    <a:solidFill>
                      <a:srgbClr val="EDF4F8"/>
                    </a:solidFill>
                  </a:tcPr>
                </a:tc>
                <a:tc>
                  <a:txBody>
                    <a:bodyPr/>
                    <a:lstStyle/>
                    <a:p>
                      <a:pPr algn="ctr"/>
                      <a:r>
                        <a:rPr sz="1300" b="0">
                          <a:solidFill>
                            <a:srgbClr val="333333"/>
                          </a:solidFill>
                          <a:latin typeface="Century Gothic"/>
                        </a:rPr>
                        <a:t>0</a:t>
                      </a:r>
                    </a:p>
                  </a:txBody>
                  <a:tcPr marL="45720" marR="45720" marT="9144" marB="9144" anchor="ctr">
                    <a:solidFill>
                      <a:srgbClr val="EDF4F8"/>
                    </a:solidFill>
                  </a:tcPr>
                </a:tc>
                <a:extLst>
                  <a:ext uri="{0D108BD9-81ED-4DB2-BD59-A6C34878D82A}">
                    <a16:rowId xmlns:a16="http://schemas.microsoft.com/office/drawing/2014/main" val="10002"/>
                  </a:ext>
                </a:extLst>
              </a:tr>
              <a:tr h="440000">
                <a:tc>
                  <a:txBody>
                    <a:bodyPr/>
                    <a:lstStyle/>
                    <a:p>
                      <a:pPr algn="l"/>
                      <a:r>
                        <a:rPr sz="1300" b="1">
                          <a:solidFill>
                            <a:srgbClr val="333333"/>
                          </a:solidFill>
                          <a:latin typeface="Century Gothic"/>
                        </a:rPr>
                        <a:t>2023-24</a:t>
                      </a:r>
                    </a:p>
                  </a:txBody>
                  <a:tcPr marL="45720" marR="45720" marT="9144" marB="9144" anchor="ctr">
                    <a:solidFill>
                      <a:srgbClr val="FFFFFF"/>
                    </a:solidFill>
                  </a:tcPr>
                </a:tc>
                <a:tc>
                  <a:txBody>
                    <a:bodyPr/>
                    <a:lstStyle/>
                    <a:p>
                      <a:pPr algn="ctr"/>
                      <a:r>
                        <a:rPr sz="1300" b="0">
                          <a:solidFill>
                            <a:srgbClr val="333333"/>
                          </a:solidFill>
                          <a:latin typeface="Century Gothic"/>
                        </a:rPr>
                        <a:t>82</a:t>
                      </a:r>
                    </a:p>
                  </a:txBody>
                  <a:tcPr marL="45720" marR="45720" marT="9144" marB="9144" anchor="ctr">
                    <a:solidFill>
                      <a:srgbClr val="FFFFFF"/>
                    </a:solidFill>
                  </a:tcPr>
                </a:tc>
                <a:tc>
                  <a:txBody>
                    <a:bodyPr/>
                    <a:lstStyle/>
                    <a:p>
                      <a:pPr algn="ctr"/>
                      <a:r>
                        <a:rPr sz="1300" b="0">
                          <a:solidFill>
                            <a:srgbClr val="333333"/>
                          </a:solidFill>
                          <a:latin typeface="Century Gothic"/>
                        </a:rPr>
                        <a:t>61</a:t>
                      </a:r>
                    </a:p>
                  </a:txBody>
                  <a:tcPr marL="45720" marR="45720" marT="9144" marB="9144" anchor="ctr">
                    <a:solidFill>
                      <a:srgbClr val="FFFFFF"/>
                    </a:solidFill>
                  </a:tcPr>
                </a:tc>
                <a:tc>
                  <a:txBody>
                    <a:bodyPr/>
                    <a:lstStyle/>
                    <a:p>
                      <a:pPr algn="ctr"/>
                      <a:r>
                        <a:rPr sz="1300" b="0">
                          <a:solidFill>
                            <a:srgbClr val="333333"/>
                          </a:solidFill>
                          <a:latin typeface="Century Gothic"/>
                        </a:rPr>
                        <a:t>70</a:t>
                      </a:r>
                    </a:p>
                  </a:txBody>
                  <a:tcPr marL="45720" marR="45720" marT="9144" marB="9144" anchor="ctr">
                    <a:solidFill>
                      <a:srgbClr val="FFFFFF"/>
                    </a:solidFill>
                  </a:tcPr>
                </a:tc>
                <a:tc>
                  <a:txBody>
                    <a:bodyPr/>
                    <a:lstStyle/>
                    <a:p>
                      <a:pPr algn="ctr"/>
                      <a:r>
                        <a:rPr sz="1300" b="0">
                          <a:solidFill>
                            <a:srgbClr val="333333"/>
                          </a:solidFill>
                          <a:latin typeface="Century Gothic"/>
                        </a:rPr>
                        <a:t>0</a:t>
                      </a:r>
                    </a:p>
                  </a:txBody>
                  <a:tcPr marL="45720" marR="45720" marT="9144" marB="9144" anchor="ctr">
                    <a:solidFill>
                      <a:srgbClr val="FFFFFF"/>
                    </a:solidFill>
                  </a:tcPr>
                </a:tc>
                <a:tc>
                  <a:txBody>
                    <a:bodyPr/>
                    <a:lstStyle/>
                    <a:p>
                      <a:pPr algn="ctr"/>
                      <a:r>
                        <a:rPr sz="1300" b="0">
                          <a:solidFill>
                            <a:srgbClr val="333333"/>
                          </a:solidFill>
                          <a:latin typeface="Century Gothic"/>
                        </a:rPr>
                        <a:t>0</a:t>
                      </a:r>
                    </a:p>
                  </a:txBody>
                  <a:tcPr marL="45720" marR="45720" marT="9144" marB="9144" anchor="ctr">
                    <a:solidFill>
                      <a:srgbClr val="FFFFFF"/>
                    </a:solidFill>
                  </a:tcPr>
                </a:tc>
                <a:extLst>
                  <a:ext uri="{0D108BD9-81ED-4DB2-BD59-A6C34878D82A}">
                    <a16:rowId xmlns:a16="http://schemas.microsoft.com/office/drawing/2014/main" val="10003"/>
                  </a:ext>
                </a:extLst>
              </a:tr>
              <a:tr h="440000">
                <a:tc>
                  <a:txBody>
                    <a:bodyPr/>
                    <a:lstStyle/>
                    <a:p>
                      <a:pPr algn="l"/>
                      <a:r>
                        <a:rPr sz="1300" b="1">
                          <a:solidFill>
                            <a:srgbClr val="333333"/>
                          </a:solidFill>
                          <a:latin typeface="Century Gothic"/>
                        </a:rPr>
                        <a:t>2022-23</a:t>
                      </a:r>
                    </a:p>
                  </a:txBody>
                  <a:tcPr marL="45720" marR="45720" marT="9144" marB="9144" anchor="ctr">
                    <a:solidFill>
                      <a:srgbClr val="EDF4F8"/>
                    </a:solidFill>
                  </a:tcPr>
                </a:tc>
                <a:tc>
                  <a:txBody>
                    <a:bodyPr/>
                    <a:lstStyle/>
                    <a:p>
                      <a:pPr algn="ctr"/>
                      <a:r>
                        <a:rPr sz="1300" b="0">
                          <a:solidFill>
                            <a:srgbClr val="333333"/>
                          </a:solidFill>
                          <a:latin typeface="Century Gothic"/>
                        </a:rPr>
                        <a:t>56</a:t>
                      </a:r>
                    </a:p>
                  </a:txBody>
                  <a:tcPr marL="45720" marR="45720" marT="9144" marB="9144" anchor="ctr">
                    <a:solidFill>
                      <a:srgbClr val="EDF4F8"/>
                    </a:solidFill>
                  </a:tcPr>
                </a:tc>
                <a:tc>
                  <a:txBody>
                    <a:bodyPr/>
                    <a:lstStyle/>
                    <a:p>
                      <a:pPr algn="ctr"/>
                      <a:r>
                        <a:rPr sz="1300" b="0">
                          <a:solidFill>
                            <a:srgbClr val="333333"/>
                          </a:solidFill>
                          <a:latin typeface="Century Gothic"/>
                        </a:rPr>
                        <a:t>46</a:t>
                      </a:r>
                    </a:p>
                  </a:txBody>
                  <a:tcPr marL="45720" marR="45720" marT="9144" marB="9144" anchor="ctr">
                    <a:solidFill>
                      <a:srgbClr val="EDF4F8"/>
                    </a:solidFill>
                  </a:tcPr>
                </a:tc>
                <a:tc>
                  <a:txBody>
                    <a:bodyPr/>
                    <a:lstStyle/>
                    <a:p>
                      <a:pPr algn="ctr"/>
                      <a:r>
                        <a:rPr sz="1300" b="0">
                          <a:solidFill>
                            <a:srgbClr val="333333"/>
                          </a:solidFill>
                          <a:latin typeface="Century Gothic"/>
                        </a:rPr>
                        <a:t>99</a:t>
                      </a:r>
                    </a:p>
                  </a:txBody>
                  <a:tcPr marL="45720" marR="45720" marT="9144" marB="9144" anchor="ctr">
                    <a:solidFill>
                      <a:srgbClr val="EDF4F8"/>
                    </a:solidFill>
                  </a:tcPr>
                </a:tc>
                <a:tc>
                  <a:txBody>
                    <a:bodyPr/>
                    <a:lstStyle/>
                    <a:p>
                      <a:pPr algn="ctr"/>
                      <a:r>
                        <a:rPr sz="1300" b="0">
                          <a:solidFill>
                            <a:srgbClr val="333333"/>
                          </a:solidFill>
                          <a:latin typeface="Century Gothic"/>
                        </a:rPr>
                        <a:t>11</a:t>
                      </a:r>
                    </a:p>
                  </a:txBody>
                  <a:tcPr marL="45720" marR="45720" marT="9144" marB="9144" anchor="ctr">
                    <a:solidFill>
                      <a:srgbClr val="EDF4F8"/>
                    </a:solidFill>
                  </a:tcPr>
                </a:tc>
                <a:tc>
                  <a:txBody>
                    <a:bodyPr/>
                    <a:lstStyle/>
                    <a:p>
                      <a:pPr algn="ctr"/>
                      <a:r>
                        <a:rPr sz="1300" b="0">
                          <a:solidFill>
                            <a:srgbClr val="333333"/>
                          </a:solidFill>
                          <a:latin typeface="Century Gothic"/>
                        </a:rPr>
                        <a:t>1</a:t>
                      </a:r>
                    </a:p>
                  </a:txBody>
                  <a:tcPr marL="45720" marR="45720" marT="9144" marB="9144" anchor="ctr">
                    <a:solidFill>
                      <a:srgbClr val="EDF4F8"/>
                    </a:solidFill>
                  </a:tcPr>
                </a:tc>
                <a:extLst>
                  <a:ext uri="{0D108BD9-81ED-4DB2-BD59-A6C34878D82A}">
                    <a16:rowId xmlns:a16="http://schemas.microsoft.com/office/drawing/2014/main" val="10004"/>
                  </a:ext>
                </a:extLst>
              </a:tr>
            </a:tbl>
          </a:graphicData>
        </a:graphic>
      </p:graphicFrame>
      <p:sp>
        <p:nvSpPr>
          <p:cNvPr id="22" name="TextBox 21"/>
          <p:cNvSpPr txBox="1"/>
          <p:nvPr/>
        </p:nvSpPr>
        <p:spPr>
          <a:xfrm>
            <a:off x="411480" y="5680000"/>
            <a:ext cx="11368695" cy="160000"/>
          </a:xfrm>
          <a:prstGeom prst="rect">
            <a:avLst/>
          </a:prstGeom>
          <a:noFill/>
        </p:spPr>
        <p:txBody>
          <a:bodyPr wrap="none" lIns="0" tIns="0">
            <a:spAutoFit/>
          </a:bodyPr>
          <a:lstStyle/>
          <a:p>
            <a:r>
              <a:rPr sz="800" b="0">
                <a:solidFill>
                  <a:srgbClr val="5A6570"/>
                </a:solidFill>
                <a:latin typeface="Century Gothic"/>
              </a:rPr>
              <a:t>Source: 2025-26 School Grades, FLDOE, as of July 1,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1100023"/>
            <a:ext cx="12191695" cy="4642409"/>
          </a:xfrm>
          <a:prstGeom prst="rect">
            <a:avLst/>
          </a:prstGeom>
          <a:solidFill>
            <a:srgbClr val="EDF4F8"/>
          </a:solidFill>
          <a:ln w="12700">
            <a:solidFill>
              <a:srgbClr val="EDF4F8"/>
            </a:solidFill>
            <a:prstDash val="solid"/>
          </a:ln>
        </p:spPr>
        <p:txBody>
          <a:bodyPr/>
          <a:lstStyle/>
          <a:p>
            <a:endParaRPr lang="en-US"/>
          </a:p>
        </p:txBody>
      </p:sp>
      <p:pic>
        <p:nvPicPr>
          <p:cNvPr id="4" name="Image 1" descr="/home/claude/art/band_wide.png"/>
          <p:cNvPicPr>
            <a:picLocks noChangeAspect="1"/>
          </p:cNvPicPr>
          <p:nvPr/>
        </p:nvPicPr>
        <p:blipFill>
          <a:blip r:embed="rId3"/>
          <a:stretch>
            <a:fillRect/>
          </a:stretch>
        </p:blipFill>
        <p:spPr>
          <a:xfrm>
            <a:off x="411480" y="274320"/>
            <a:ext cx="11185855" cy="697687"/>
          </a:xfrm>
          <a:prstGeom prst="rect">
            <a:avLst/>
          </a:prstGeom>
        </p:spPr>
      </p:pic>
      <p:sp>
        <p:nvSpPr>
          <p:cNvPr id="5" name="Text 1"/>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District School Grades</a:t>
            </a:r>
            <a:endParaRPr lang="en-US" sz="2800" dirty="0"/>
          </a:p>
        </p:txBody>
      </p:sp>
      <p:sp>
        <p:nvSpPr>
          <p:cNvPr id="6" name="Text 2"/>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1000" dirty="0"/>
          </a:p>
        </p:txBody>
      </p:sp>
      <p:sp>
        <p:nvSpPr>
          <p:cNvPr id="7" name="Text 3"/>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850" dirty="0">
                <a:solidFill>
                  <a:srgbClr val="5A6570"/>
                </a:solidFill>
                <a:latin typeface="Century Gothic"/>
                <a:ea typeface="Century Gothic" pitchFamily="34" charset="-122"/>
                <a:cs typeface="Century Gothic" pitchFamily="34" charset="-120"/>
              </a:rPr>
              <a:t>For </a:t>
            </a:r>
            <a:r>
              <a:rPr lang="en-US" sz="1000" dirty="0">
                <a:solidFill>
                  <a:srgbClr val="5A6570"/>
                </a:solidFill>
                <a:latin typeface="Century Gothic"/>
                <a:ea typeface="Century Gothic" pitchFamily="34" charset="-122"/>
                <a:cs typeface="Century Gothic" pitchFamily="34" charset="-120"/>
              </a:rPr>
              <a:t>Informational</a:t>
            </a:r>
            <a:r>
              <a:rPr lang="en-US" sz="850" dirty="0">
                <a:solidFill>
                  <a:srgbClr val="5A6570"/>
                </a:solidFill>
                <a:latin typeface="Century Gothic"/>
                <a:ea typeface="Century Gothic" pitchFamily="34" charset="-122"/>
                <a:cs typeface="Century Gothic" pitchFamily="34" charset="-120"/>
              </a:rPr>
              <a:t> Purposes Only</a:t>
            </a:r>
            <a:endParaRPr lang="en-US" sz="850" dirty="0">
              <a:latin typeface="Century Gothic"/>
            </a:endParaRPr>
          </a:p>
        </p:txBody>
      </p:sp>
      <p:sp>
        <p:nvSpPr>
          <p:cNvPr id="10" name="Shape 4"/>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11" name="Text 5"/>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6</a:t>
            </a:r>
            <a:endParaRPr lang="en-US" sz="1200" dirty="0"/>
          </a:p>
        </p:txBody>
      </p:sp>
      <p:pic>
        <p:nvPicPr>
          <p:cNvPr id="16" name="Picture 2">
            <a:extLst>
              <a:ext uri="{FF2B5EF4-FFF2-40B4-BE49-F238E27FC236}">
                <a16:creationId xmlns:a16="http://schemas.microsoft.com/office/drawing/2014/main" id="{B18AF476-3F9A-1A45-F700-21D69659FB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559" y="6109837"/>
            <a:ext cx="3446577" cy="66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Triple A Headline"/>
          <p:cNvSpPr txBox="1"/>
          <p:nvPr/>
        </p:nvSpPr>
        <p:spPr>
          <a:xfrm>
            <a:off x="411480" y="1110000"/>
            <a:ext cx="11368695" cy="200000"/>
          </a:xfrm>
          <a:prstGeom prst="rect">
            <a:avLst/>
          </a:prstGeom>
          <a:noFill/>
          <a:ln>
            <a:noFill/>
          </a:ln>
        </p:spPr>
        <p:txBody>
          <a:bodyPr wrap="square" lIns="0" tIns="0" rIns="0" bIns="0" rtlCol="0" anchor="ctr">
            <a:noAutofit/>
          </a:bodyPr>
          <a:lstStyle/>
          <a:p>
            <a:pPr algn="ctr"/>
            <a:r>
              <a:rPr lang="en-US" sz="2000" b="1" dirty="0">
                <a:solidFill>
                  <a:srgbClr val="BE5B35"/>
                </a:solidFill>
                <a:latin typeface="Century Gothic" pitchFamily="34" charset="0"/>
              </a:rPr>
              <a:t>Triple A: Rated “A” for Three Consecutive Years</a:t>
            </a:r>
          </a:p>
        </p:txBody>
      </p:sp>
      <p:sp>
        <p:nvSpPr>
          <p:cNvPr id="17" name="Rectangle 16"/>
          <p:cNvSpPr/>
          <p:nvPr/>
        </p:nvSpPr>
        <p:spPr>
          <a:xfrm>
            <a:off x="411480" y="1430000"/>
            <a:ext cx="3667645" cy="1143000"/>
          </a:xfrm>
          <a:prstGeom prst="rect">
            <a:avLst/>
          </a:prstGeom>
          <a:solidFill>
            <a:srgbClr val="BE5B35"/>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dirty="0">
                <a:solidFill>
                  <a:srgbClr val="FFFFFF"/>
                </a:solidFill>
                <a:latin typeface="Century Gothic"/>
              </a:rPr>
              <a:t>A</a:t>
            </a:r>
          </a:p>
          <a:p>
            <a:pPr algn="ctr"/>
            <a:r>
              <a:rPr sz="1100" b="0" dirty="0">
                <a:solidFill>
                  <a:srgbClr val="FFFFFF"/>
                </a:solidFill>
                <a:latin typeface="Century Gothic"/>
              </a:rPr>
              <a:t>2023-24</a:t>
            </a:r>
          </a:p>
        </p:txBody>
      </p:sp>
      <p:sp>
        <p:nvSpPr>
          <p:cNvPr id="18" name="Rectangle 17"/>
          <p:cNvSpPr/>
          <p:nvPr/>
        </p:nvSpPr>
        <p:spPr>
          <a:xfrm>
            <a:off x="4262005" y="1430000"/>
            <a:ext cx="3667645" cy="1143000"/>
          </a:xfrm>
          <a:prstGeom prst="rect">
            <a:avLst/>
          </a:prstGeom>
          <a:solidFill>
            <a:srgbClr val="BE5B35"/>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dirty="0">
                <a:solidFill>
                  <a:srgbClr val="FFFFFF"/>
                </a:solidFill>
                <a:latin typeface="Century Gothic"/>
              </a:rPr>
              <a:t>A</a:t>
            </a:r>
          </a:p>
          <a:p>
            <a:pPr algn="ctr"/>
            <a:r>
              <a:rPr sz="1100" b="0" dirty="0">
                <a:solidFill>
                  <a:srgbClr val="FFFFFF"/>
                </a:solidFill>
                <a:latin typeface="Century Gothic"/>
              </a:rPr>
              <a:t>2024-25</a:t>
            </a:r>
          </a:p>
        </p:txBody>
      </p:sp>
      <p:sp>
        <p:nvSpPr>
          <p:cNvPr id="19" name="Rectangle 18"/>
          <p:cNvSpPr/>
          <p:nvPr/>
        </p:nvSpPr>
        <p:spPr>
          <a:xfrm>
            <a:off x="8112530" y="1430000"/>
            <a:ext cx="3667645" cy="1143000"/>
          </a:xfrm>
          <a:prstGeom prst="rect">
            <a:avLst/>
          </a:prstGeom>
          <a:solidFill>
            <a:srgbClr val="BE5B35"/>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r>
              <a:rPr sz="2400" b="1" dirty="0">
                <a:solidFill>
                  <a:srgbClr val="FFFFFF"/>
                </a:solidFill>
                <a:latin typeface="Century Gothic"/>
              </a:rPr>
              <a:t>A</a:t>
            </a:r>
          </a:p>
          <a:p>
            <a:pPr algn="ctr"/>
            <a:r>
              <a:rPr sz="1100" b="0" dirty="0">
                <a:solidFill>
                  <a:srgbClr val="FFFFFF"/>
                </a:solidFill>
                <a:latin typeface="Century Gothic"/>
              </a:rPr>
              <a:t>2025-26</a:t>
            </a:r>
          </a:p>
        </p:txBody>
      </p:sp>
      <p:sp>
        <p:nvSpPr>
          <p:cNvPr id="20" name="TextBox 19"/>
          <p:cNvSpPr txBox="1"/>
          <p:nvPr/>
        </p:nvSpPr>
        <p:spPr>
          <a:xfrm>
            <a:off x="411480" y="2750000"/>
            <a:ext cx="11368695" cy="320000"/>
          </a:xfrm>
          <a:prstGeom prst="rect">
            <a:avLst/>
          </a:prstGeom>
          <a:noFill/>
        </p:spPr>
        <p:txBody>
          <a:bodyPr wrap="none" lIns="0" tIns="0">
            <a:spAutoFit/>
          </a:bodyPr>
          <a:lstStyle/>
          <a:p>
            <a:r>
              <a:rPr sz="1600" b="1">
                <a:solidFill>
                  <a:srgbClr val="1773A7"/>
                </a:solidFill>
                <a:latin typeface="Century Gothic"/>
              </a:rPr>
              <a:t>School Grade Count — District Operated Schools</a:t>
            </a:r>
          </a:p>
        </p:txBody>
      </p:sp>
      <p:graphicFrame>
        <p:nvGraphicFramePr>
          <p:cNvPr id="21" name="Table 20"/>
          <p:cNvGraphicFramePr>
            <a:graphicFrameLocks noGrp="1"/>
          </p:cNvGraphicFramePr>
          <p:nvPr/>
        </p:nvGraphicFramePr>
        <p:xfrm>
          <a:off x="411480" y="3150000"/>
          <a:ext cx="11368695" cy="2200000"/>
        </p:xfrm>
        <a:graphic>
          <a:graphicData uri="http://schemas.openxmlformats.org/drawingml/2006/table">
            <a:tbl>
              <a:tblPr firstRow="1" bandRow="1">
                <a:tableStyleId>{5C22544A-7EE6-4342-B048-85BDC9FD1C3A}</a:tableStyleId>
              </a:tblPr>
              <a:tblGrid>
                <a:gridCol w="2500000">
                  <a:extLst>
                    <a:ext uri="{9D8B030D-6E8A-4147-A177-3AD203B41FA5}">
                      <a16:colId xmlns:a16="http://schemas.microsoft.com/office/drawing/2014/main" val="20000"/>
                    </a:ext>
                  </a:extLst>
                </a:gridCol>
                <a:gridCol w="1773739">
                  <a:extLst>
                    <a:ext uri="{9D8B030D-6E8A-4147-A177-3AD203B41FA5}">
                      <a16:colId xmlns:a16="http://schemas.microsoft.com/office/drawing/2014/main" val="20001"/>
                    </a:ext>
                  </a:extLst>
                </a:gridCol>
                <a:gridCol w="1773739">
                  <a:extLst>
                    <a:ext uri="{9D8B030D-6E8A-4147-A177-3AD203B41FA5}">
                      <a16:colId xmlns:a16="http://schemas.microsoft.com/office/drawing/2014/main" val="20002"/>
                    </a:ext>
                  </a:extLst>
                </a:gridCol>
                <a:gridCol w="1773739">
                  <a:extLst>
                    <a:ext uri="{9D8B030D-6E8A-4147-A177-3AD203B41FA5}">
                      <a16:colId xmlns:a16="http://schemas.microsoft.com/office/drawing/2014/main" val="20003"/>
                    </a:ext>
                  </a:extLst>
                </a:gridCol>
                <a:gridCol w="1773739">
                  <a:extLst>
                    <a:ext uri="{9D8B030D-6E8A-4147-A177-3AD203B41FA5}">
                      <a16:colId xmlns:a16="http://schemas.microsoft.com/office/drawing/2014/main" val="20004"/>
                    </a:ext>
                  </a:extLst>
                </a:gridCol>
                <a:gridCol w="1773739">
                  <a:extLst>
                    <a:ext uri="{9D8B030D-6E8A-4147-A177-3AD203B41FA5}">
                      <a16:colId xmlns:a16="http://schemas.microsoft.com/office/drawing/2014/main" val="20005"/>
                    </a:ext>
                  </a:extLst>
                </a:gridCol>
              </a:tblGrid>
              <a:tr h="440000">
                <a:tc>
                  <a:txBody>
                    <a:bodyPr/>
                    <a:lstStyle/>
                    <a:p>
                      <a:pPr algn="ctr"/>
                      <a:r>
                        <a:rPr sz="1300" b="1">
                          <a:solidFill>
                            <a:srgbClr val="FFFFFF"/>
                          </a:solidFill>
                          <a:latin typeface="Century Gothic"/>
                        </a:rPr>
                        <a:t>School Year</a:t>
                      </a:r>
                    </a:p>
                  </a:txBody>
                  <a:tcPr marL="45720" marR="45720" marT="9144" marB="9144" anchor="ctr">
                    <a:solidFill>
                      <a:srgbClr val="1773A7"/>
                    </a:solidFill>
                  </a:tcPr>
                </a:tc>
                <a:tc>
                  <a:txBody>
                    <a:bodyPr/>
                    <a:lstStyle/>
                    <a:p>
                      <a:pPr algn="ctr"/>
                      <a:r>
                        <a:rPr sz="1300" b="1">
                          <a:solidFill>
                            <a:srgbClr val="FFFFFF"/>
                          </a:solidFill>
                          <a:latin typeface="Century Gothic"/>
                        </a:rPr>
                        <a:t>A</a:t>
                      </a:r>
                    </a:p>
                  </a:txBody>
                  <a:tcPr marL="45720" marR="45720" marT="9144" marB="9144" anchor="ctr">
                    <a:solidFill>
                      <a:srgbClr val="1773A7"/>
                    </a:solidFill>
                  </a:tcPr>
                </a:tc>
                <a:tc>
                  <a:txBody>
                    <a:bodyPr/>
                    <a:lstStyle/>
                    <a:p>
                      <a:pPr algn="ctr"/>
                      <a:r>
                        <a:rPr sz="1300" b="1">
                          <a:solidFill>
                            <a:srgbClr val="FFFFFF"/>
                          </a:solidFill>
                          <a:latin typeface="Century Gothic"/>
                        </a:rPr>
                        <a:t>B</a:t>
                      </a:r>
                    </a:p>
                  </a:txBody>
                  <a:tcPr marL="45720" marR="45720" marT="9144" marB="9144" anchor="ctr">
                    <a:solidFill>
                      <a:srgbClr val="1773A7"/>
                    </a:solidFill>
                  </a:tcPr>
                </a:tc>
                <a:tc>
                  <a:txBody>
                    <a:bodyPr/>
                    <a:lstStyle/>
                    <a:p>
                      <a:pPr algn="ctr"/>
                      <a:r>
                        <a:rPr sz="1300" b="1">
                          <a:solidFill>
                            <a:srgbClr val="FFFFFF"/>
                          </a:solidFill>
                          <a:latin typeface="Century Gothic"/>
                        </a:rPr>
                        <a:t>C</a:t>
                      </a:r>
                    </a:p>
                  </a:txBody>
                  <a:tcPr marL="45720" marR="45720" marT="9144" marB="9144" anchor="ctr">
                    <a:solidFill>
                      <a:srgbClr val="1773A7"/>
                    </a:solidFill>
                  </a:tcPr>
                </a:tc>
                <a:tc>
                  <a:txBody>
                    <a:bodyPr/>
                    <a:lstStyle/>
                    <a:p>
                      <a:pPr algn="ctr"/>
                      <a:r>
                        <a:rPr sz="1300" b="1">
                          <a:solidFill>
                            <a:srgbClr val="FFFFFF"/>
                          </a:solidFill>
                          <a:latin typeface="Century Gothic"/>
                        </a:rPr>
                        <a:t>D</a:t>
                      </a:r>
                    </a:p>
                  </a:txBody>
                  <a:tcPr marL="45720" marR="45720" marT="9144" marB="9144" anchor="ctr">
                    <a:solidFill>
                      <a:srgbClr val="1773A7"/>
                    </a:solidFill>
                  </a:tcPr>
                </a:tc>
                <a:tc>
                  <a:txBody>
                    <a:bodyPr/>
                    <a:lstStyle/>
                    <a:p>
                      <a:pPr algn="ctr"/>
                      <a:r>
                        <a:rPr sz="1300" b="1">
                          <a:solidFill>
                            <a:srgbClr val="FFFFFF"/>
                          </a:solidFill>
                          <a:latin typeface="Century Gothic"/>
                        </a:rPr>
                        <a:t>F</a:t>
                      </a:r>
                    </a:p>
                  </a:txBody>
                  <a:tcPr marL="45720" marR="45720" marT="9144" marB="9144" anchor="ctr">
                    <a:solidFill>
                      <a:srgbClr val="1773A7"/>
                    </a:solidFill>
                  </a:tcPr>
                </a:tc>
                <a:extLst>
                  <a:ext uri="{0D108BD9-81ED-4DB2-BD59-A6C34878D82A}">
                    <a16:rowId xmlns:a16="http://schemas.microsoft.com/office/drawing/2014/main" val="10000"/>
                  </a:ext>
                </a:extLst>
              </a:tr>
              <a:tr h="440000">
                <a:tc>
                  <a:txBody>
                    <a:bodyPr/>
                    <a:lstStyle/>
                    <a:p>
                      <a:pPr algn="l"/>
                      <a:r>
                        <a:rPr sz="1300" b="1">
                          <a:solidFill>
                            <a:srgbClr val="333333"/>
                          </a:solidFill>
                          <a:latin typeface="Century Gothic"/>
                        </a:rPr>
                        <a:t>2025-26</a:t>
                      </a:r>
                    </a:p>
                  </a:txBody>
                  <a:tcPr marL="45720" marR="45720" marT="9144" marB="9144" anchor="ctr">
                    <a:solidFill>
                      <a:srgbClr val="FFFFFF"/>
                    </a:solidFill>
                  </a:tcPr>
                </a:tc>
                <a:tc>
                  <a:txBody>
                    <a:bodyPr/>
                    <a:lstStyle/>
                    <a:p>
                      <a:pPr algn="ctr"/>
                      <a:r>
                        <a:rPr sz="1300" b="0">
                          <a:solidFill>
                            <a:srgbClr val="333333"/>
                          </a:solidFill>
                          <a:latin typeface="Century Gothic"/>
                        </a:rPr>
                        <a:t>129</a:t>
                      </a:r>
                    </a:p>
                  </a:txBody>
                  <a:tcPr marL="45720" marR="45720" marT="9144" marB="9144" anchor="ctr">
                    <a:solidFill>
                      <a:srgbClr val="FFFFFF"/>
                    </a:solidFill>
                  </a:tcPr>
                </a:tc>
                <a:tc>
                  <a:txBody>
                    <a:bodyPr/>
                    <a:lstStyle/>
                    <a:p>
                      <a:pPr algn="ctr"/>
                      <a:r>
                        <a:rPr sz="1300" b="0">
                          <a:solidFill>
                            <a:srgbClr val="333333"/>
                          </a:solidFill>
                          <a:latin typeface="Century Gothic"/>
                        </a:rPr>
                        <a:t>56</a:t>
                      </a:r>
                    </a:p>
                  </a:txBody>
                  <a:tcPr marL="45720" marR="45720" marT="9144" marB="9144" anchor="ctr">
                    <a:solidFill>
                      <a:srgbClr val="FFFFFF"/>
                    </a:solidFill>
                  </a:tcPr>
                </a:tc>
                <a:tc>
                  <a:txBody>
                    <a:bodyPr/>
                    <a:lstStyle/>
                    <a:p>
                      <a:pPr algn="ctr"/>
                      <a:r>
                        <a:rPr sz="1300" b="0">
                          <a:solidFill>
                            <a:srgbClr val="333333"/>
                          </a:solidFill>
                          <a:latin typeface="Century Gothic"/>
                        </a:rPr>
                        <a:t>27</a:t>
                      </a:r>
                    </a:p>
                  </a:txBody>
                  <a:tcPr marL="45720" marR="45720" marT="9144" marB="9144" anchor="ctr">
                    <a:solidFill>
                      <a:srgbClr val="FFFFFF"/>
                    </a:solidFill>
                  </a:tcPr>
                </a:tc>
                <a:tc>
                  <a:txBody>
                    <a:bodyPr/>
                    <a:lstStyle/>
                    <a:p>
                      <a:pPr algn="ctr"/>
                      <a:r>
                        <a:rPr sz="1300" b="0">
                          <a:solidFill>
                            <a:srgbClr val="333333"/>
                          </a:solidFill>
                          <a:latin typeface="Century Gothic"/>
                        </a:rPr>
                        <a:t>0</a:t>
                      </a:r>
                    </a:p>
                  </a:txBody>
                  <a:tcPr marL="45720" marR="45720" marT="9144" marB="9144" anchor="ctr">
                    <a:solidFill>
                      <a:srgbClr val="FFFFFF"/>
                    </a:solidFill>
                  </a:tcPr>
                </a:tc>
                <a:tc>
                  <a:txBody>
                    <a:bodyPr/>
                    <a:lstStyle/>
                    <a:p>
                      <a:pPr algn="ctr"/>
                      <a:r>
                        <a:rPr sz="1300" b="0">
                          <a:solidFill>
                            <a:srgbClr val="333333"/>
                          </a:solidFill>
                          <a:latin typeface="Century Gothic"/>
                        </a:rPr>
                        <a:t>0</a:t>
                      </a:r>
                    </a:p>
                  </a:txBody>
                  <a:tcPr marL="45720" marR="45720" marT="9144" marB="9144" anchor="ctr">
                    <a:solidFill>
                      <a:srgbClr val="FFFFFF"/>
                    </a:solidFill>
                  </a:tcPr>
                </a:tc>
                <a:extLst>
                  <a:ext uri="{0D108BD9-81ED-4DB2-BD59-A6C34878D82A}">
                    <a16:rowId xmlns:a16="http://schemas.microsoft.com/office/drawing/2014/main" val="10001"/>
                  </a:ext>
                </a:extLst>
              </a:tr>
              <a:tr h="440000">
                <a:tc>
                  <a:txBody>
                    <a:bodyPr/>
                    <a:lstStyle/>
                    <a:p>
                      <a:pPr algn="l"/>
                      <a:r>
                        <a:rPr sz="1300" b="1">
                          <a:solidFill>
                            <a:srgbClr val="333333"/>
                          </a:solidFill>
                          <a:latin typeface="Century Gothic"/>
                        </a:rPr>
                        <a:t>2024-25</a:t>
                      </a:r>
                    </a:p>
                  </a:txBody>
                  <a:tcPr marL="45720" marR="45720" marT="9144" marB="9144" anchor="ctr">
                    <a:solidFill>
                      <a:srgbClr val="EDF4F8"/>
                    </a:solidFill>
                  </a:tcPr>
                </a:tc>
                <a:tc>
                  <a:txBody>
                    <a:bodyPr/>
                    <a:lstStyle/>
                    <a:p>
                      <a:pPr algn="ctr"/>
                      <a:r>
                        <a:rPr sz="1300" b="0">
                          <a:solidFill>
                            <a:srgbClr val="333333"/>
                          </a:solidFill>
                          <a:latin typeface="Century Gothic"/>
                        </a:rPr>
                        <a:t>110</a:t>
                      </a:r>
                    </a:p>
                  </a:txBody>
                  <a:tcPr marL="45720" marR="45720" marT="9144" marB="9144" anchor="ctr">
                    <a:solidFill>
                      <a:srgbClr val="EDF4F8"/>
                    </a:solidFill>
                  </a:tcPr>
                </a:tc>
                <a:tc>
                  <a:txBody>
                    <a:bodyPr/>
                    <a:lstStyle/>
                    <a:p>
                      <a:pPr algn="ctr"/>
                      <a:r>
                        <a:rPr sz="1300" b="0">
                          <a:solidFill>
                            <a:srgbClr val="333333"/>
                          </a:solidFill>
                          <a:latin typeface="Century Gothic"/>
                        </a:rPr>
                        <a:t>69</a:t>
                      </a:r>
                    </a:p>
                  </a:txBody>
                  <a:tcPr marL="45720" marR="45720" marT="9144" marB="9144" anchor="ctr">
                    <a:solidFill>
                      <a:srgbClr val="EDF4F8"/>
                    </a:solidFill>
                  </a:tcPr>
                </a:tc>
                <a:tc>
                  <a:txBody>
                    <a:bodyPr/>
                    <a:lstStyle/>
                    <a:p>
                      <a:pPr algn="ctr"/>
                      <a:r>
                        <a:rPr sz="1300" b="0">
                          <a:solidFill>
                            <a:srgbClr val="333333"/>
                          </a:solidFill>
                          <a:latin typeface="Century Gothic"/>
                        </a:rPr>
                        <a:t>34</a:t>
                      </a:r>
                    </a:p>
                  </a:txBody>
                  <a:tcPr marL="45720" marR="45720" marT="9144" marB="9144" anchor="ctr">
                    <a:solidFill>
                      <a:srgbClr val="EDF4F8"/>
                    </a:solidFill>
                  </a:tcPr>
                </a:tc>
                <a:tc>
                  <a:txBody>
                    <a:bodyPr/>
                    <a:lstStyle/>
                    <a:p>
                      <a:pPr algn="ctr"/>
                      <a:r>
                        <a:rPr sz="1300" b="0">
                          <a:solidFill>
                            <a:srgbClr val="333333"/>
                          </a:solidFill>
                          <a:latin typeface="Century Gothic"/>
                        </a:rPr>
                        <a:t>0</a:t>
                      </a:r>
                    </a:p>
                  </a:txBody>
                  <a:tcPr marL="45720" marR="45720" marT="9144" marB="9144" anchor="ctr">
                    <a:solidFill>
                      <a:srgbClr val="EDF4F8"/>
                    </a:solidFill>
                  </a:tcPr>
                </a:tc>
                <a:tc>
                  <a:txBody>
                    <a:bodyPr/>
                    <a:lstStyle/>
                    <a:p>
                      <a:pPr algn="ctr"/>
                      <a:r>
                        <a:rPr sz="1300" b="0">
                          <a:solidFill>
                            <a:srgbClr val="333333"/>
                          </a:solidFill>
                          <a:latin typeface="Century Gothic"/>
                        </a:rPr>
                        <a:t>0</a:t>
                      </a:r>
                    </a:p>
                  </a:txBody>
                  <a:tcPr marL="45720" marR="45720" marT="9144" marB="9144" anchor="ctr">
                    <a:solidFill>
                      <a:srgbClr val="EDF4F8"/>
                    </a:solidFill>
                  </a:tcPr>
                </a:tc>
                <a:extLst>
                  <a:ext uri="{0D108BD9-81ED-4DB2-BD59-A6C34878D82A}">
                    <a16:rowId xmlns:a16="http://schemas.microsoft.com/office/drawing/2014/main" val="10002"/>
                  </a:ext>
                </a:extLst>
              </a:tr>
              <a:tr h="440000">
                <a:tc>
                  <a:txBody>
                    <a:bodyPr/>
                    <a:lstStyle/>
                    <a:p>
                      <a:pPr algn="l"/>
                      <a:r>
                        <a:rPr sz="1300" b="1">
                          <a:solidFill>
                            <a:srgbClr val="333333"/>
                          </a:solidFill>
                          <a:latin typeface="Century Gothic"/>
                        </a:rPr>
                        <a:t>2023-24</a:t>
                      </a:r>
                    </a:p>
                  </a:txBody>
                  <a:tcPr marL="45720" marR="45720" marT="9144" marB="9144" anchor="ctr">
                    <a:solidFill>
                      <a:srgbClr val="FFFFFF"/>
                    </a:solidFill>
                  </a:tcPr>
                </a:tc>
                <a:tc>
                  <a:txBody>
                    <a:bodyPr/>
                    <a:lstStyle/>
                    <a:p>
                      <a:pPr algn="ctr"/>
                      <a:r>
                        <a:rPr sz="1300" b="0">
                          <a:solidFill>
                            <a:srgbClr val="333333"/>
                          </a:solidFill>
                          <a:latin typeface="Century Gothic"/>
                        </a:rPr>
                        <a:t>82</a:t>
                      </a:r>
                    </a:p>
                  </a:txBody>
                  <a:tcPr marL="45720" marR="45720" marT="9144" marB="9144" anchor="ctr">
                    <a:solidFill>
                      <a:srgbClr val="FFFFFF"/>
                    </a:solidFill>
                  </a:tcPr>
                </a:tc>
                <a:tc>
                  <a:txBody>
                    <a:bodyPr/>
                    <a:lstStyle/>
                    <a:p>
                      <a:pPr algn="ctr"/>
                      <a:r>
                        <a:rPr sz="1300" b="0">
                          <a:solidFill>
                            <a:srgbClr val="333333"/>
                          </a:solidFill>
                          <a:latin typeface="Century Gothic"/>
                        </a:rPr>
                        <a:t>61</a:t>
                      </a:r>
                    </a:p>
                  </a:txBody>
                  <a:tcPr marL="45720" marR="45720" marT="9144" marB="9144" anchor="ctr">
                    <a:solidFill>
                      <a:srgbClr val="FFFFFF"/>
                    </a:solidFill>
                  </a:tcPr>
                </a:tc>
                <a:tc>
                  <a:txBody>
                    <a:bodyPr/>
                    <a:lstStyle/>
                    <a:p>
                      <a:pPr algn="ctr"/>
                      <a:r>
                        <a:rPr sz="1300" b="0">
                          <a:solidFill>
                            <a:srgbClr val="333333"/>
                          </a:solidFill>
                          <a:latin typeface="Century Gothic"/>
                        </a:rPr>
                        <a:t>70</a:t>
                      </a:r>
                    </a:p>
                  </a:txBody>
                  <a:tcPr marL="45720" marR="45720" marT="9144" marB="9144" anchor="ctr">
                    <a:solidFill>
                      <a:srgbClr val="FFFFFF"/>
                    </a:solidFill>
                  </a:tcPr>
                </a:tc>
                <a:tc>
                  <a:txBody>
                    <a:bodyPr/>
                    <a:lstStyle/>
                    <a:p>
                      <a:pPr algn="ctr"/>
                      <a:r>
                        <a:rPr sz="1300" b="0">
                          <a:solidFill>
                            <a:srgbClr val="333333"/>
                          </a:solidFill>
                          <a:latin typeface="Century Gothic"/>
                        </a:rPr>
                        <a:t>0</a:t>
                      </a:r>
                    </a:p>
                  </a:txBody>
                  <a:tcPr marL="45720" marR="45720" marT="9144" marB="9144" anchor="ctr">
                    <a:solidFill>
                      <a:srgbClr val="FFFFFF"/>
                    </a:solidFill>
                  </a:tcPr>
                </a:tc>
                <a:tc>
                  <a:txBody>
                    <a:bodyPr/>
                    <a:lstStyle/>
                    <a:p>
                      <a:pPr algn="ctr"/>
                      <a:r>
                        <a:rPr sz="1300" b="0">
                          <a:solidFill>
                            <a:srgbClr val="333333"/>
                          </a:solidFill>
                          <a:latin typeface="Century Gothic"/>
                        </a:rPr>
                        <a:t>0</a:t>
                      </a:r>
                    </a:p>
                  </a:txBody>
                  <a:tcPr marL="45720" marR="45720" marT="9144" marB="9144" anchor="ctr">
                    <a:solidFill>
                      <a:srgbClr val="FFFFFF"/>
                    </a:solidFill>
                  </a:tcPr>
                </a:tc>
                <a:extLst>
                  <a:ext uri="{0D108BD9-81ED-4DB2-BD59-A6C34878D82A}">
                    <a16:rowId xmlns:a16="http://schemas.microsoft.com/office/drawing/2014/main" val="10003"/>
                  </a:ext>
                </a:extLst>
              </a:tr>
              <a:tr h="440000">
                <a:tc>
                  <a:txBody>
                    <a:bodyPr/>
                    <a:lstStyle/>
                    <a:p>
                      <a:pPr algn="l"/>
                      <a:r>
                        <a:rPr sz="1300" b="1">
                          <a:solidFill>
                            <a:srgbClr val="333333"/>
                          </a:solidFill>
                          <a:latin typeface="Century Gothic"/>
                        </a:rPr>
                        <a:t>2022-23</a:t>
                      </a:r>
                    </a:p>
                  </a:txBody>
                  <a:tcPr marL="45720" marR="45720" marT="9144" marB="9144" anchor="ctr">
                    <a:solidFill>
                      <a:srgbClr val="EDF4F8"/>
                    </a:solidFill>
                  </a:tcPr>
                </a:tc>
                <a:tc>
                  <a:txBody>
                    <a:bodyPr/>
                    <a:lstStyle/>
                    <a:p>
                      <a:pPr algn="ctr"/>
                      <a:r>
                        <a:rPr sz="1300" b="0">
                          <a:solidFill>
                            <a:srgbClr val="333333"/>
                          </a:solidFill>
                          <a:latin typeface="Century Gothic"/>
                        </a:rPr>
                        <a:t>56</a:t>
                      </a:r>
                    </a:p>
                  </a:txBody>
                  <a:tcPr marL="45720" marR="45720" marT="9144" marB="9144" anchor="ctr">
                    <a:solidFill>
                      <a:srgbClr val="EDF4F8"/>
                    </a:solidFill>
                  </a:tcPr>
                </a:tc>
                <a:tc>
                  <a:txBody>
                    <a:bodyPr/>
                    <a:lstStyle/>
                    <a:p>
                      <a:pPr algn="ctr"/>
                      <a:r>
                        <a:rPr sz="1300" b="0">
                          <a:solidFill>
                            <a:srgbClr val="333333"/>
                          </a:solidFill>
                          <a:latin typeface="Century Gothic"/>
                        </a:rPr>
                        <a:t>46</a:t>
                      </a:r>
                    </a:p>
                  </a:txBody>
                  <a:tcPr marL="45720" marR="45720" marT="9144" marB="9144" anchor="ctr">
                    <a:solidFill>
                      <a:srgbClr val="EDF4F8"/>
                    </a:solidFill>
                  </a:tcPr>
                </a:tc>
                <a:tc>
                  <a:txBody>
                    <a:bodyPr/>
                    <a:lstStyle/>
                    <a:p>
                      <a:pPr algn="ctr"/>
                      <a:r>
                        <a:rPr sz="1300" b="0">
                          <a:solidFill>
                            <a:srgbClr val="333333"/>
                          </a:solidFill>
                          <a:latin typeface="Century Gothic"/>
                        </a:rPr>
                        <a:t>99</a:t>
                      </a:r>
                    </a:p>
                  </a:txBody>
                  <a:tcPr marL="45720" marR="45720" marT="9144" marB="9144" anchor="ctr">
                    <a:solidFill>
                      <a:srgbClr val="EDF4F8"/>
                    </a:solidFill>
                  </a:tcPr>
                </a:tc>
                <a:tc>
                  <a:txBody>
                    <a:bodyPr/>
                    <a:lstStyle/>
                    <a:p>
                      <a:pPr algn="ctr"/>
                      <a:r>
                        <a:rPr sz="1300" b="0">
                          <a:solidFill>
                            <a:srgbClr val="333333"/>
                          </a:solidFill>
                          <a:latin typeface="Century Gothic"/>
                        </a:rPr>
                        <a:t>11</a:t>
                      </a:r>
                    </a:p>
                  </a:txBody>
                  <a:tcPr marL="45720" marR="45720" marT="9144" marB="9144" anchor="ctr">
                    <a:solidFill>
                      <a:srgbClr val="EDF4F8"/>
                    </a:solidFill>
                  </a:tcPr>
                </a:tc>
                <a:tc>
                  <a:txBody>
                    <a:bodyPr/>
                    <a:lstStyle/>
                    <a:p>
                      <a:pPr algn="ctr"/>
                      <a:r>
                        <a:rPr sz="1300" b="0">
                          <a:solidFill>
                            <a:srgbClr val="333333"/>
                          </a:solidFill>
                          <a:latin typeface="Century Gothic"/>
                        </a:rPr>
                        <a:t>1</a:t>
                      </a:r>
                    </a:p>
                  </a:txBody>
                  <a:tcPr marL="45720" marR="45720" marT="9144" marB="9144" anchor="ctr">
                    <a:solidFill>
                      <a:srgbClr val="EDF4F8"/>
                    </a:solidFill>
                  </a:tcPr>
                </a:tc>
                <a:extLst>
                  <a:ext uri="{0D108BD9-81ED-4DB2-BD59-A6C34878D82A}">
                    <a16:rowId xmlns:a16="http://schemas.microsoft.com/office/drawing/2014/main" val="10004"/>
                  </a:ext>
                </a:extLst>
              </a:tr>
            </a:tbl>
          </a:graphicData>
        </a:graphic>
      </p:graphicFrame>
      <p:sp>
        <p:nvSpPr>
          <p:cNvPr id="95" name="A Grade Trend Arrow"/>
          <p:cNvSpPr/>
          <p:nvPr/>
        </p:nvSpPr>
        <p:spPr>
          <a:xfrm>
            <a:off x="3348349" y="3590000"/>
            <a:ext cx="900000" cy="1760000"/>
          </a:xfrm>
          <a:prstGeom prst="upArrow">
            <a:avLst/>
          </a:prstGeom>
          <a:solidFill>
            <a:srgbClr val="3FB54A">
              <a:alpha val="50000"/>
            </a:srgbClr>
          </a:solidFill>
          <a:ln>
            <a:noFill/>
          </a:ln>
        </p:spPr>
        <p:txBody>
          <a:bodyPr/>
          <a:lstStyle/>
          <a:p>
            <a:endParaRPr lang="en-US" dirty="0"/>
          </a:p>
        </p:txBody>
      </p:sp>
      <p:sp>
        <p:nvSpPr>
          <p:cNvPr id="96" name="B Grade Trend Arrow"/>
          <p:cNvSpPr/>
          <p:nvPr/>
        </p:nvSpPr>
        <p:spPr>
          <a:xfrm>
            <a:off x="5122088" y="3590000"/>
            <a:ext cx="900000" cy="1760000"/>
          </a:xfrm>
          <a:prstGeom prst="upArrow">
            <a:avLst/>
          </a:prstGeom>
          <a:solidFill>
            <a:srgbClr val="3FB54A">
              <a:alpha val="50000"/>
            </a:srgbClr>
          </a:solidFill>
          <a:ln>
            <a:noFill/>
          </a:ln>
        </p:spPr>
        <p:txBody>
          <a:bodyPr/>
          <a:lstStyle/>
          <a:p>
            <a:endParaRPr lang="en-US" dirty="0"/>
          </a:p>
        </p:txBody>
      </p:sp>
      <p:sp>
        <p:nvSpPr>
          <p:cNvPr id="97" name="C Grade Trend Arrow"/>
          <p:cNvSpPr/>
          <p:nvPr/>
        </p:nvSpPr>
        <p:spPr>
          <a:xfrm>
            <a:off x="6895827" y="3590000"/>
            <a:ext cx="900000" cy="1760000"/>
          </a:xfrm>
          <a:prstGeom prst="downArrow">
            <a:avLst/>
          </a:prstGeom>
          <a:solidFill>
            <a:srgbClr val="E0483C">
              <a:alpha val="50000"/>
            </a:srgbClr>
          </a:solidFill>
          <a:ln>
            <a:noFill/>
          </a:ln>
        </p:spPr>
        <p:txBody>
          <a:bodyPr/>
          <a:lstStyle/>
          <a:p>
            <a:endParaRPr lang="en-US" dirty="0"/>
          </a:p>
        </p:txBody>
      </p:sp>
      <p:sp>
        <p:nvSpPr>
          <p:cNvPr id="98" name="D Grade Trend Arrow"/>
          <p:cNvSpPr/>
          <p:nvPr/>
        </p:nvSpPr>
        <p:spPr>
          <a:xfrm>
            <a:off x="8669566" y="3590000"/>
            <a:ext cx="900000" cy="1760000"/>
          </a:xfrm>
          <a:prstGeom prst="downArrow">
            <a:avLst/>
          </a:prstGeom>
          <a:solidFill>
            <a:srgbClr val="E0483C">
              <a:alpha val="50000"/>
            </a:srgbClr>
          </a:solidFill>
          <a:ln>
            <a:noFill/>
          </a:ln>
        </p:spPr>
        <p:txBody>
          <a:bodyPr/>
          <a:lstStyle/>
          <a:p>
            <a:endParaRPr lang="en-US" dirty="0"/>
          </a:p>
        </p:txBody>
      </p:sp>
      <p:sp>
        <p:nvSpPr>
          <p:cNvPr id="99" name="F Grade Trend Arrow"/>
          <p:cNvSpPr/>
          <p:nvPr/>
        </p:nvSpPr>
        <p:spPr>
          <a:xfrm>
            <a:off x="10443305" y="3590000"/>
            <a:ext cx="900000" cy="1760000"/>
          </a:xfrm>
          <a:prstGeom prst="downArrow">
            <a:avLst/>
          </a:prstGeom>
          <a:solidFill>
            <a:srgbClr val="E0483C">
              <a:alpha val="50000"/>
            </a:srgbClr>
          </a:solidFill>
          <a:ln>
            <a:noFill/>
          </a:ln>
        </p:spPr>
        <p:txBody>
          <a:bodyPr/>
          <a:lstStyle/>
          <a:p>
            <a:endParaRPr lang="en-US" dirty="0"/>
          </a:p>
        </p:txBody>
      </p:sp>
      <p:sp>
        <p:nvSpPr>
          <p:cNvPr id="22" name="TextBox 21"/>
          <p:cNvSpPr txBox="1"/>
          <p:nvPr/>
        </p:nvSpPr>
        <p:spPr>
          <a:xfrm>
            <a:off x="411480" y="5680000"/>
            <a:ext cx="11368695" cy="160000"/>
          </a:xfrm>
          <a:prstGeom prst="rect">
            <a:avLst/>
          </a:prstGeom>
          <a:noFill/>
        </p:spPr>
        <p:txBody>
          <a:bodyPr wrap="none" lIns="0" tIns="0">
            <a:spAutoFit/>
          </a:bodyPr>
          <a:lstStyle/>
          <a:p>
            <a:r>
              <a:rPr sz="800" b="0">
                <a:solidFill>
                  <a:srgbClr val="5A6570"/>
                </a:solidFill>
                <a:latin typeface="Century Gothic"/>
              </a:rPr>
              <a:t>Source: 2025-26 School Grades, FLDOE, as of July 1,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home/claude/art/band_wide.png"/>
          <p:cNvPicPr>
            <a:picLocks noChangeAspect="1"/>
          </p:cNvPicPr>
          <p:nvPr/>
        </p:nvPicPr>
        <p:blipFill>
          <a:blip r:embed="rId3"/>
          <a:stretch>
            <a:fillRect/>
          </a:stretch>
        </p:blipFill>
        <p:spPr>
          <a:xfrm>
            <a:off x="502920" y="274320"/>
            <a:ext cx="11185855" cy="697687"/>
          </a:xfrm>
          <a:prstGeom prst="rect">
            <a:avLst/>
          </a:prstGeom>
        </p:spPr>
      </p:pic>
      <p:sp>
        <p:nvSpPr>
          <p:cNvPr id="3" name="Text 0"/>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At a Glance</a:t>
            </a:r>
            <a:endParaRPr lang="en-US" sz="2800" dirty="0"/>
          </a:p>
        </p:txBody>
      </p:sp>
      <p:sp>
        <p:nvSpPr>
          <p:cNvPr id="4" name="Text 1"/>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a:ea typeface="Century Gothic" pitchFamily="34" charset="-122"/>
                <a:cs typeface="Century Gothic" pitchFamily="34" charset="-120"/>
              </a:rPr>
              <a:t>A renewal of the existing one-mill property tax</a:t>
            </a:r>
            <a:endParaRPr lang="en-US" sz="1000">
              <a:latin typeface="Century Gothic"/>
            </a:endParaRPr>
          </a:p>
        </p:txBody>
      </p:sp>
      <p:sp>
        <p:nvSpPr>
          <p:cNvPr id="5" name="Text 2"/>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1000" dirty="0">
                <a:solidFill>
                  <a:srgbClr val="5A6570"/>
                </a:solidFill>
                <a:latin typeface="Century Gothic" pitchFamily="34" charset="0"/>
                <a:ea typeface="Century Gothic" pitchFamily="34" charset="-122"/>
                <a:cs typeface="Century Gothic" pitchFamily="34" charset="-120"/>
              </a:rPr>
              <a:t>For Informational Purposes Only</a:t>
            </a:r>
            <a:endParaRPr lang="en-US" sz="1000" dirty="0"/>
          </a:p>
        </p:txBody>
      </p:sp>
      <p:sp>
        <p:nvSpPr>
          <p:cNvPr id="8" name="Shape 3"/>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9" name="Text 4"/>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7</a:t>
            </a:r>
            <a:endParaRPr lang="en-US" sz="1200" dirty="0"/>
          </a:p>
        </p:txBody>
      </p:sp>
      <p:sp>
        <p:nvSpPr>
          <p:cNvPr id="10" name="Shape 5"/>
          <p:cNvSpPr/>
          <p:nvPr/>
        </p:nvSpPr>
        <p:spPr>
          <a:xfrm>
            <a:off x="502920" y="1325880"/>
            <a:ext cx="11185855" cy="758952"/>
          </a:xfrm>
          <a:prstGeom prst="rect">
            <a:avLst/>
          </a:prstGeom>
          <a:solidFill>
            <a:srgbClr val="E4F1F6"/>
          </a:solidFill>
          <a:ln w="9525">
            <a:solidFill>
              <a:srgbClr val="D9E3EA"/>
            </a:solidFill>
            <a:prstDash val="solid"/>
          </a:ln>
        </p:spPr>
        <p:txBody>
          <a:bodyPr/>
          <a:lstStyle/>
          <a:p>
            <a:endParaRPr lang="en-US"/>
          </a:p>
        </p:txBody>
      </p:sp>
      <p:sp>
        <p:nvSpPr>
          <p:cNvPr id="11" name="Shape 6"/>
          <p:cNvSpPr/>
          <p:nvPr/>
        </p:nvSpPr>
        <p:spPr>
          <a:xfrm>
            <a:off x="502920" y="1325880"/>
            <a:ext cx="82296" cy="758952"/>
          </a:xfrm>
          <a:prstGeom prst="rect">
            <a:avLst/>
          </a:prstGeom>
          <a:solidFill>
            <a:srgbClr val="1773A7"/>
          </a:solidFill>
          <a:ln w="12700">
            <a:solidFill>
              <a:srgbClr val="1773A7"/>
            </a:solidFill>
            <a:prstDash val="solid"/>
          </a:ln>
        </p:spPr>
        <p:txBody>
          <a:bodyPr/>
          <a:lstStyle/>
          <a:p>
            <a:endParaRPr lang="en-US"/>
          </a:p>
        </p:txBody>
      </p:sp>
      <p:sp>
        <p:nvSpPr>
          <p:cNvPr id="12" name="Text 7"/>
          <p:cNvSpPr/>
          <p:nvPr/>
        </p:nvSpPr>
        <p:spPr>
          <a:xfrm>
            <a:off x="777240" y="1325880"/>
            <a:ext cx="2606040" cy="758952"/>
          </a:xfrm>
          <a:prstGeom prst="rect">
            <a:avLst/>
          </a:prstGeom>
          <a:noFill/>
          <a:ln/>
        </p:spPr>
        <p:txBody>
          <a:bodyPr wrap="square" lIns="0" tIns="0" rIns="0" bIns="0" rtlCol="0" anchor="ctr"/>
          <a:lstStyle/>
          <a:p>
            <a:pPr marL="0" indent="0" algn="l">
              <a:buNone/>
            </a:pPr>
            <a:r>
              <a:rPr lang="en-US" sz="1600" b="1" dirty="0">
                <a:solidFill>
                  <a:srgbClr val="1773A7"/>
                </a:solidFill>
                <a:latin typeface="Century Gothic" pitchFamily="34" charset="0"/>
                <a:ea typeface="Century Gothic" pitchFamily="34" charset="-122"/>
                <a:cs typeface="Century Gothic" pitchFamily="34" charset="-120"/>
              </a:rPr>
              <a:t>Election Date</a:t>
            </a:r>
            <a:endParaRPr lang="en-US" sz="1600" dirty="0"/>
          </a:p>
        </p:txBody>
      </p:sp>
      <p:sp>
        <p:nvSpPr>
          <p:cNvPr id="13" name="Text 8"/>
          <p:cNvSpPr/>
          <p:nvPr/>
        </p:nvSpPr>
        <p:spPr>
          <a:xfrm>
            <a:off x="3474720" y="1325880"/>
            <a:ext cx="7939735" cy="758952"/>
          </a:xfrm>
          <a:prstGeom prst="rect">
            <a:avLst/>
          </a:prstGeom>
          <a:noFill/>
          <a:ln/>
        </p:spPr>
        <p:txBody>
          <a:bodyPr wrap="square" lIns="0" tIns="0" rIns="0" bIns="0" rtlCol="0" anchor="ctr"/>
          <a:lstStyle/>
          <a:p>
            <a:pPr marL="0" indent="0" algn="l">
              <a:lnSpc>
                <a:spcPct val="120000"/>
              </a:lnSpc>
              <a:buNone/>
            </a:pPr>
            <a:r>
              <a:rPr lang="en-US" sz="1600" dirty="0">
                <a:solidFill>
                  <a:srgbClr val="1A1A1A"/>
                </a:solidFill>
                <a:latin typeface="Century Gothic" pitchFamily="34" charset="0"/>
                <a:ea typeface="Century Gothic" pitchFamily="34" charset="-122"/>
                <a:cs typeface="Century Gothic" pitchFamily="34" charset="-120"/>
              </a:rPr>
              <a:t>November 3, 2026 — General Election</a:t>
            </a:r>
            <a:endParaRPr lang="en-US" sz="1600" dirty="0"/>
          </a:p>
        </p:txBody>
      </p:sp>
      <p:sp>
        <p:nvSpPr>
          <p:cNvPr id="14" name="Shape 9"/>
          <p:cNvSpPr/>
          <p:nvPr/>
        </p:nvSpPr>
        <p:spPr>
          <a:xfrm>
            <a:off x="502920" y="2167128"/>
            <a:ext cx="11185855" cy="758952"/>
          </a:xfrm>
          <a:prstGeom prst="rect">
            <a:avLst/>
          </a:prstGeom>
          <a:solidFill>
            <a:srgbClr val="FFFFFF"/>
          </a:solidFill>
          <a:ln w="9525">
            <a:solidFill>
              <a:srgbClr val="D9E3EA"/>
            </a:solidFill>
            <a:prstDash val="solid"/>
          </a:ln>
        </p:spPr>
        <p:txBody>
          <a:bodyPr/>
          <a:lstStyle/>
          <a:p>
            <a:endParaRPr lang="en-US"/>
          </a:p>
        </p:txBody>
      </p:sp>
      <p:sp>
        <p:nvSpPr>
          <p:cNvPr id="15" name="Shape 10"/>
          <p:cNvSpPr/>
          <p:nvPr/>
        </p:nvSpPr>
        <p:spPr>
          <a:xfrm>
            <a:off x="502920" y="2167128"/>
            <a:ext cx="82296" cy="758952"/>
          </a:xfrm>
          <a:prstGeom prst="rect">
            <a:avLst/>
          </a:prstGeom>
          <a:solidFill>
            <a:srgbClr val="BE5B35"/>
          </a:solidFill>
          <a:ln w="12700">
            <a:solidFill>
              <a:srgbClr val="BE5B35"/>
            </a:solidFill>
            <a:prstDash val="solid"/>
          </a:ln>
        </p:spPr>
        <p:txBody>
          <a:bodyPr/>
          <a:lstStyle/>
          <a:p>
            <a:endParaRPr lang="en-US"/>
          </a:p>
        </p:txBody>
      </p:sp>
      <p:sp>
        <p:nvSpPr>
          <p:cNvPr id="16" name="Text 11"/>
          <p:cNvSpPr/>
          <p:nvPr/>
        </p:nvSpPr>
        <p:spPr>
          <a:xfrm>
            <a:off x="777240" y="2167128"/>
            <a:ext cx="2606040" cy="758952"/>
          </a:xfrm>
          <a:prstGeom prst="rect">
            <a:avLst/>
          </a:prstGeom>
          <a:noFill/>
          <a:ln/>
        </p:spPr>
        <p:txBody>
          <a:bodyPr wrap="square" lIns="0" tIns="0" rIns="0" bIns="0" rtlCol="0" anchor="ctr"/>
          <a:lstStyle/>
          <a:p>
            <a:pPr marL="0" indent="0" algn="l">
              <a:buNone/>
            </a:pPr>
            <a:r>
              <a:rPr lang="en-US" sz="1600" b="1" dirty="0">
                <a:solidFill>
                  <a:srgbClr val="1773A7"/>
                </a:solidFill>
                <a:latin typeface="Century Gothic" pitchFamily="34" charset="0"/>
                <a:ea typeface="Century Gothic" pitchFamily="34" charset="-122"/>
                <a:cs typeface="Century Gothic" pitchFamily="34" charset="-120"/>
              </a:rPr>
              <a:t>What It Is</a:t>
            </a:r>
            <a:endParaRPr lang="en-US" sz="1600" dirty="0"/>
          </a:p>
        </p:txBody>
      </p:sp>
      <p:sp>
        <p:nvSpPr>
          <p:cNvPr id="17" name="Text 12"/>
          <p:cNvSpPr/>
          <p:nvPr/>
        </p:nvSpPr>
        <p:spPr>
          <a:xfrm>
            <a:off x="3474720" y="2167128"/>
            <a:ext cx="7939735" cy="758952"/>
          </a:xfrm>
          <a:prstGeom prst="rect">
            <a:avLst/>
          </a:prstGeom>
          <a:noFill/>
          <a:ln/>
        </p:spPr>
        <p:txBody>
          <a:bodyPr wrap="square" lIns="0" tIns="0" rIns="0" bIns="0" rtlCol="0" anchor="ctr"/>
          <a:lstStyle/>
          <a:p>
            <a:pPr marL="0" indent="0" algn="l">
              <a:lnSpc>
                <a:spcPct val="120000"/>
              </a:lnSpc>
              <a:buNone/>
            </a:pPr>
            <a:r>
              <a:rPr lang="en-US" sz="1600" dirty="0">
                <a:solidFill>
                  <a:srgbClr val="1A1A1A"/>
                </a:solidFill>
                <a:latin typeface="Century Gothic" pitchFamily="34" charset="0"/>
                <a:ea typeface="Century Gothic" pitchFamily="34" charset="-122"/>
                <a:cs typeface="Century Gothic" pitchFamily="34" charset="-120"/>
              </a:rPr>
              <a:t>A renewal of the existing one-mill property tax — not a new tax</a:t>
            </a:r>
            <a:endParaRPr lang="en-US" sz="1600" dirty="0"/>
          </a:p>
        </p:txBody>
      </p:sp>
      <p:sp>
        <p:nvSpPr>
          <p:cNvPr id="18" name="Shape 13"/>
          <p:cNvSpPr/>
          <p:nvPr/>
        </p:nvSpPr>
        <p:spPr>
          <a:xfrm>
            <a:off x="502920" y="3008376"/>
            <a:ext cx="11185855" cy="758952"/>
          </a:xfrm>
          <a:prstGeom prst="rect">
            <a:avLst/>
          </a:prstGeom>
          <a:solidFill>
            <a:srgbClr val="E4F1F6"/>
          </a:solidFill>
          <a:ln w="9525">
            <a:solidFill>
              <a:srgbClr val="D9E3EA"/>
            </a:solidFill>
            <a:prstDash val="solid"/>
          </a:ln>
        </p:spPr>
        <p:txBody>
          <a:bodyPr/>
          <a:lstStyle/>
          <a:p>
            <a:endParaRPr lang="en-US"/>
          </a:p>
        </p:txBody>
      </p:sp>
      <p:sp>
        <p:nvSpPr>
          <p:cNvPr id="19" name="Shape 14"/>
          <p:cNvSpPr/>
          <p:nvPr/>
        </p:nvSpPr>
        <p:spPr>
          <a:xfrm>
            <a:off x="502920" y="3008376"/>
            <a:ext cx="82296" cy="758952"/>
          </a:xfrm>
          <a:prstGeom prst="rect">
            <a:avLst/>
          </a:prstGeom>
          <a:solidFill>
            <a:srgbClr val="1773A7"/>
          </a:solidFill>
          <a:ln w="12700">
            <a:solidFill>
              <a:srgbClr val="1773A7"/>
            </a:solidFill>
            <a:prstDash val="solid"/>
          </a:ln>
        </p:spPr>
        <p:txBody>
          <a:bodyPr/>
          <a:lstStyle/>
          <a:p>
            <a:endParaRPr lang="en-US"/>
          </a:p>
        </p:txBody>
      </p:sp>
      <p:sp>
        <p:nvSpPr>
          <p:cNvPr id="20" name="Text 15"/>
          <p:cNvSpPr/>
          <p:nvPr/>
        </p:nvSpPr>
        <p:spPr>
          <a:xfrm>
            <a:off x="777240" y="3008376"/>
            <a:ext cx="2606040" cy="758952"/>
          </a:xfrm>
          <a:prstGeom prst="rect">
            <a:avLst/>
          </a:prstGeom>
          <a:noFill/>
          <a:ln/>
        </p:spPr>
        <p:txBody>
          <a:bodyPr wrap="square" lIns="0" tIns="0" rIns="0" bIns="0" rtlCol="0" anchor="ctr"/>
          <a:lstStyle/>
          <a:p>
            <a:pPr marL="0" indent="0" algn="l">
              <a:buNone/>
            </a:pPr>
            <a:r>
              <a:rPr lang="en-US" sz="1600" b="1" dirty="0">
                <a:solidFill>
                  <a:srgbClr val="1773A7"/>
                </a:solidFill>
                <a:latin typeface="Century Gothic" pitchFamily="34" charset="0"/>
                <a:ea typeface="Century Gothic" pitchFamily="34" charset="-122"/>
                <a:cs typeface="Century Gothic" pitchFamily="34" charset="-120"/>
              </a:rPr>
              <a:t>Duration</a:t>
            </a:r>
            <a:endParaRPr lang="en-US" sz="1600" dirty="0"/>
          </a:p>
        </p:txBody>
      </p:sp>
      <p:sp>
        <p:nvSpPr>
          <p:cNvPr id="21" name="Text 16"/>
          <p:cNvSpPr/>
          <p:nvPr/>
        </p:nvSpPr>
        <p:spPr>
          <a:xfrm>
            <a:off x="3474720" y="3008376"/>
            <a:ext cx="7939735" cy="758952"/>
          </a:xfrm>
          <a:prstGeom prst="rect">
            <a:avLst/>
          </a:prstGeom>
          <a:noFill/>
          <a:ln/>
        </p:spPr>
        <p:txBody>
          <a:bodyPr wrap="square" lIns="0" tIns="0" rIns="0" bIns="0" rtlCol="0" anchor="ctr"/>
          <a:lstStyle/>
          <a:p>
            <a:pPr marL="0" indent="0" algn="l">
              <a:lnSpc>
                <a:spcPct val="120000"/>
              </a:lnSpc>
              <a:buNone/>
            </a:pPr>
            <a:r>
              <a:rPr lang="en-US" sz="1600" dirty="0">
                <a:solidFill>
                  <a:srgbClr val="1A1A1A"/>
                </a:solidFill>
                <a:latin typeface="Century Gothic" pitchFamily="34" charset="0"/>
                <a:ea typeface="Century Gothic" pitchFamily="34" charset="-122"/>
                <a:cs typeface="Century Gothic" pitchFamily="34" charset="-120"/>
              </a:rPr>
              <a:t>Four school years beginning with the 2027/28 school year</a:t>
            </a:r>
            <a:endParaRPr lang="en-US" sz="1600" dirty="0"/>
          </a:p>
        </p:txBody>
      </p:sp>
      <p:sp>
        <p:nvSpPr>
          <p:cNvPr id="22" name="Shape 17"/>
          <p:cNvSpPr/>
          <p:nvPr/>
        </p:nvSpPr>
        <p:spPr>
          <a:xfrm>
            <a:off x="502920" y="3849624"/>
            <a:ext cx="11185855" cy="758952"/>
          </a:xfrm>
          <a:prstGeom prst="rect">
            <a:avLst/>
          </a:prstGeom>
          <a:solidFill>
            <a:srgbClr val="FFFFFF"/>
          </a:solidFill>
          <a:ln w="9525">
            <a:solidFill>
              <a:srgbClr val="D9E3EA"/>
            </a:solidFill>
            <a:prstDash val="solid"/>
          </a:ln>
        </p:spPr>
        <p:txBody>
          <a:bodyPr/>
          <a:lstStyle/>
          <a:p>
            <a:endParaRPr lang="en-US"/>
          </a:p>
        </p:txBody>
      </p:sp>
      <p:sp>
        <p:nvSpPr>
          <p:cNvPr id="23" name="Shape 18"/>
          <p:cNvSpPr/>
          <p:nvPr/>
        </p:nvSpPr>
        <p:spPr>
          <a:xfrm>
            <a:off x="502920" y="3849624"/>
            <a:ext cx="82296" cy="758952"/>
          </a:xfrm>
          <a:prstGeom prst="rect">
            <a:avLst/>
          </a:prstGeom>
          <a:solidFill>
            <a:srgbClr val="BE5B35"/>
          </a:solidFill>
          <a:ln w="12700">
            <a:solidFill>
              <a:srgbClr val="BE5B35"/>
            </a:solidFill>
            <a:prstDash val="solid"/>
          </a:ln>
        </p:spPr>
        <p:txBody>
          <a:bodyPr/>
          <a:lstStyle/>
          <a:p>
            <a:endParaRPr lang="en-US"/>
          </a:p>
        </p:txBody>
      </p:sp>
      <p:sp>
        <p:nvSpPr>
          <p:cNvPr id="24" name="Text 19"/>
          <p:cNvSpPr/>
          <p:nvPr/>
        </p:nvSpPr>
        <p:spPr>
          <a:xfrm>
            <a:off x="777240" y="3849624"/>
            <a:ext cx="2606040" cy="758952"/>
          </a:xfrm>
          <a:prstGeom prst="rect">
            <a:avLst/>
          </a:prstGeom>
          <a:noFill/>
          <a:ln/>
        </p:spPr>
        <p:txBody>
          <a:bodyPr wrap="square" lIns="0" tIns="0" rIns="0" bIns="0" rtlCol="0" anchor="ctr"/>
          <a:lstStyle/>
          <a:p>
            <a:pPr marL="0" indent="0" algn="l">
              <a:buNone/>
            </a:pPr>
            <a:r>
              <a:rPr lang="en-US" sz="1600" b="1" dirty="0">
                <a:solidFill>
                  <a:srgbClr val="1773A7"/>
                </a:solidFill>
                <a:latin typeface="Century Gothic" pitchFamily="34" charset="0"/>
                <a:ea typeface="Century Gothic" pitchFamily="34" charset="-122"/>
                <a:cs typeface="Century Gothic" pitchFamily="34" charset="-120"/>
              </a:rPr>
              <a:t>Annual Revenue</a:t>
            </a:r>
            <a:endParaRPr lang="en-US" sz="1600" dirty="0"/>
          </a:p>
        </p:txBody>
      </p:sp>
      <p:sp>
        <p:nvSpPr>
          <p:cNvPr id="25" name="Text 20"/>
          <p:cNvSpPr/>
          <p:nvPr/>
        </p:nvSpPr>
        <p:spPr>
          <a:xfrm>
            <a:off x="3474720" y="3849624"/>
            <a:ext cx="7939735" cy="758952"/>
          </a:xfrm>
          <a:prstGeom prst="rect">
            <a:avLst/>
          </a:prstGeom>
          <a:noFill/>
          <a:ln/>
        </p:spPr>
        <p:txBody>
          <a:bodyPr wrap="square" lIns="0" tIns="0" rIns="0" bIns="0" rtlCol="0" anchor="ctr"/>
          <a:lstStyle/>
          <a:p>
            <a:pPr marL="0" indent="0" algn="l">
              <a:lnSpc>
                <a:spcPct val="120000"/>
              </a:lnSpc>
              <a:buNone/>
            </a:pPr>
            <a:r>
              <a:rPr lang="en-US" sz="1600" dirty="0">
                <a:solidFill>
                  <a:srgbClr val="1A1A1A"/>
                </a:solidFill>
                <a:latin typeface="Century Gothic" pitchFamily="34" charset="0"/>
                <a:ea typeface="Century Gothic" pitchFamily="34" charset="-122"/>
                <a:cs typeface="Century Gothic" pitchFamily="34" charset="-120"/>
              </a:rPr>
              <a:t>Approximately $358 million across all Broward public schools, including charter schools</a:t>
            </a:r>
            <a:endParaRPr lang="en-US" sz="1600" dirty="0"/>
          </a:p>
        </p:txBody>
      </p:sp>
      <p:sp>
        <p:nvSpPr>
          <p:cNvPr id="26" name="Shape 21"/>
          <p:cNvSpPr/>
          <p:nvPr/>
        </p:nvSpPr>
        <p:spPr>
          <a:xfrm>
            <a:off x="502920" y="4690872"/>
            <a:ext cx="11185855" cy="758952"/>
          </a:xfrm>
          <a:prstGeom prst="rect">
            <a:avLst/>
          </a:prstGeom>
          <a:solidFill>
            <a:srgbClr val="E4F1F6"/>
          </a:solidFill>
          <a:ln w="9525">
            <a:solidFill>
              <a:srgbClr val="D9E3EA"/>
            </a:solidFill>
            <a:prstDash val="solid"/>
          </a:ln>
        </p:spPr>
        <p:txBody>
          <a:bodyPr/>
          <a:lstStyle/>
          <a:p>
            <a:endParaRPr lang="en-US" sz="1600"/>
          </a:p>
        </p:txBody>
      </p:sp>
      <p:sp>
        <p:nvSpPr>
          <p:cNvPr id="27" name="Shape 22"/>
          <p:cNvSpPr/>
          <p:nvPr/>
        </p:nvSpPr>
        <p:spPr>
          <a:xfrm>
            <a:off x="502920" y="4690872"/>
            <a:ext cx="82296" cy="758952"/>
          </a:xfrm>
          <a:prstGeom prst="rect">
            <a:avLst/>
          </a:prstGeom>
          <a:solidFill>
            <a:srgbClr val="1773A7"/>
          </a:solidFill>
          <a:ln w="12700">
            <a:solidFill>
              <a:srgbClr val="1773A7"/>
            </a:solidFill>
            <a:prstDash val="solid"/>
          </a:ln>
        </p:spPr>
        <p:txBody>
          <a:bodyPr/>
          <a:lstStyle/>
          <a:p>
            <a:endParaRPr lang="en-US"/>
          </a:p>
        </p:txBody>
      </p:sp>
      <p:sp>
        <p:nvSpPr>
          <p:cNvPr id="28" name="Text 23"/>
          <p:cNvSpPr/>
          <p:nvPr/>
        </p:nvSpPr>
        <p:spPr>
          <a:xfrm>
            <a:off x="777240" y="4690872"/>
            <a:ext cx="2606040" cy="758952"/>
          </a:xfrm>
          <a:prstGeom prst="rect">
            <a:avLst/>
          </a:prstGeom>
          <a:noFill/>
          <a:ln/>
        </p:spPr>
        <p:txBody>
          <a:bodyPr wrap="square" lIns="0" tIns="0" rIns="0" bIns="0" rtlCol="0" anchor="ctr"/>
          <a:lstStyle/>
          <a:p>
            <a:pPr marL="0" indent="0" algn="l">
              <a:buNone/>
            </a:pPr>
            <a:r>
              <a:rPr lang="en-US" sz="1600" b="1" dirty="0">
                <a:solidFill>
                  <a:srgbClr val="1773A7"/>
                </a:solidFill>
                <a:latin typeface="Century Gothic" pitchFamily="34" charset="0"/>
                <a:ea typeface="Century Gothic" pitchFamily="34" charset="-122"/>
                <a:cs typeface="Century Gothic" pitchFamily="34" charset="-120"/>
              </a:rPr>
              <a:t>What It Funds</a:t>
            </a:r>
            <a:endParaRPr lang="en-US" sz="1600" dirty="0"/>
          </a:p>
        </p:txBody>
      </p:sp>
      <p:sp>
        <p:nvSpPr>
          <p:cNvPr id="29" name="Text 24"/>
          <p:cNvSpPr/>
          <p:nvPr/>
        </p:nvSpPr>
        <p:spPr>
          <a:xfrm>
            <a:off x="3474720" y="4690872"/>
            <a:ext cx="7939735" cy="758952"/>
          </a:xfrm>
          <a:prstGeom prst="rect">
            <a:avLst/>
          </a:prstGeom>
          <a:noFill/>
          <a:ln/>
        </p:spPr>
        <p:txBody>
          <a:bodyPr wrap="square" lIns="0" tIns="0" rIns="0" bIns="0" rtlCol="0" anchor="ctr"/>
          <a:lstStyle/>
          <a:p>
            <a:pPr marL="0" indent="0" algn="l">
              <a:lnSpc>
                <a:spcPct val="120000"/>
              </a:lnSpc>
              <a:buNone/>
            </a:pPr>
            <a:r>
              <a:rPr lang="en-US" sz="1600" dirty="0">
                <a:solidFill>
                  <a:srgbClr val="1A1A1A"/>
                </a:solidFill>
                <a:latin typeface="Century Gothic" pitchFamily="34" charset="0"/>
                <a:ea typeface="Century Gothic" pitchFamily="34" charset="-122"/>
                <a:cs typeface="Century Gothic" pitchFamily="34" charset="-120"/>
              </a:rPr>
              <a:t>Teacher and staff compensation supplements, school safety personnel, and mental health professionals</a:t>
            </a:r>
            <a:endParaRPr lang="en-US" sz="1600" dirty="0"/>
          </a:p>
        </p:txBody>
      </p:sp>
      <p:pic>
        <p:nvPicPr>
          <p:cNvPr id="7" name="Picture 2">
            <a:extLst>
              <a:ext uri="{FF2B5EF4-FFF2-40B4-BE49-F238E27FC236}">
                <a16:creationId xmlns:a16="http://schemas.microsoft.com/office/drawing/2014/main" id="{B9891A25-B1B6-6A74-0A4B-7D8051099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7891" y="6027749"/>
            <a:ext cx="3873246" cy="74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1100023"/>
            <a:ext cx="12191695" cy="4642409"/>
          </a:xfrm>
          <a:prstGeom prst="rect">
            <a:avLst/>
          </a:prstGeom>
          <a:solidFill>
            <a:srgbClr val="EDF4F8"/>
          </a:solidFill>
          <a:ln w="12700">
            <a:solidFill>
              <a:srgbClr val="EDF4F8"/>
            </a:solidFill>
            <a:prstDash val="solid"/>
          </a:ln>
        </p:spPr>
        <p:txBody>
          <a:bodyPr/>
          <a:lstStyle/>
          <a:p>
            <a:endParaRPr lang="en-US"/>
          </a:p>
        </p:txBody>
      </p:sp>
      <p:pic>
        <p:nvPicPr>
          <p:cNvPr id="4" name="Image 1" descr="/home/claude/art/band_wide.png"/>
          <p:cNvPicPr>
            <a:picLocks noChangeAspect="1"/>
          </p:cNvPicPr>
          <p:nvPr/>
        </p:nvPicPr>
        <p:blipFill>
          <a:blip r:embed="rId3"/>
          <a:stretch>
            <a:fillRect/>
          </a:stretch>
        </p:blipFill>
        <p:spPr>
          <a:xfrm>
            <a:off x="411480" y="274320"/>
            <a:ext cx="11185855" cy="697687"/>
          </a:xfrm>
          <a:prstGeom prst="rect">
            <a:avLst/>
          </a:prstGeom>
        </p:spPr>
      </p:pic>
      <p:sp>
        <p:nvSpPr>
          <p:cNvPr id="5" name="Text 1"/>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What It Is?</a:t>
            </a:r>
            <a:endParaRPr lang="en-US" sz="2800" dirty="0"/>
          </a:p>
        </p:txBody>
      </p:sp>
      <p:sp>
        <p:nvSpPr>
          <p:cNvPr id="6" name="Text 2"/>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1000" dirty="0"/>
          </a:p>
        </p:txBody>
      </p:sp>
      <p:sp>
        <p:nvSpPr>
          <p:cNvPr id="7" name="Text 3"/>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850" dirty="0">
                <a:solidFill>
                  <a:srgbClr val="5A6570"/>
                </a:solidFill>
                <a:latin typeface="Century Gothic"/>
                <a:ea typeface="Century Gothic" pitchFamily="34" charset="-122"/>
                <a:cs typeface="Century Gothic" pitchFamily="34" charset="-120"/>
              </a:rPr>
              <a:t>For </a:t>
            </a:r>
            <a:r>
              <a:rPr lang="en-US" sz="1000" dirty="0">
                <a:solidFill>
                  <a:srgbClr val="5A6570"/>
                </a:solidFill>
                <a:latin typeface="Century Gothic"/>
                <a:ea typeface="Century Gothic" pitchFamily="34" charset="-122"/>
                <a:cs typeface="Century Gothic" pitchFamily="34" charset="-120"/>
              </a:rPr>
              <a:t>Informational</a:t>
            </a:r>
            <a:r>
              <a:rPr lang="en-US" sz="850" dirty="0">
                <a:solidFill>
                  <a:srgbClr val="5A6570"/>
                </a:solidFill>
                <a:latin typeface="Century Gothic"/>
                <a:ea typeface="Century Gothic" pitchFamily="34" charset="-122"/>
                <a:cs typeface="Century Gothic" pitchFamily="34" charset="-120"/>
              </a:rPr>
              <a:t> Purposes Only</a:t>
            </a:r>
            <a:endParaRPr lang="en-US" sz="850" dirty="0">
              <a:latin typeface="Century Gothic"/>
            </a:endParaRPr>
          </a:p>
        </p:txBody>
      </p:sp>
      <p:sp>
        <p:nvSpPr>
          <p:cNvPr id="10" name="Shape 4"/>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11" name="Text 5"/>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8</a:t>
            </a:r>
            <a:endParaRPr lang="en-US" sz="1200" dirty="0"/>
          </a:p>
        </p:txBody>
      </p:sp>
      <p:sp>
        <p:nvSpPr>
          <p:cNvPr id="12" name="Shape 6"/>
          <p:cNvSpPr/>
          <p:nvPr/>
        </p:nvSpPr>
        <p:spPr>
          <a:xfrm>
            <a:off x="502920" y="1874520"/>
            <a:ext cx="11185855" cy="2468880"/>
          </a:xfrm>
          <a:prstGeom prst="rect">
            <a:avLst/>
          </a:prstGeom>
          <a:solidFill>
            <a:srgbClr val="E4F1F6"/>
          </a:solidFill>
          <a:ln w="12700">
            <a:solidFill>
              <a:srgbClr val="E4F1F6"/>
            </a:solidFill>
            <a:prstDash val="solid"/>
          </a:ln>
        </p:spPr>
        <p:txBody>
          <a:bodyPr/>
          <a:lstStyle/>
          <a:p>
            <a:endParaRPr lang="en-US"/>
          </a:p>
        </p:txBody>
      </p:sp>
      <p:sp>
        <p:nvSpPr>
          <p:cNvPr id="13" name="Text 7"/>
          <p:cNvSpPr/>
          <p:nvPr/>
        </p:nvSpPr>
        <p:spPr>
          <a:xfrm>
            <a:off x="960120" y="1874520"/>
            <a:ext cx="10271455" cy="2468880"/>
          </a:xfrm>
          <a:prstGeom prst="rect">
            <a:avLst/>
          </a:prstGeom>
          <a:noFill/>
          <a:ln/>
        </p:spPr>
        <p:txBody>
          <a:bodyPr wrap="square" lIns="0" tIns="0" rIns="0" bIns="0" rtlCol="0" anchor="ctr"/>
          <a:lstStyle/>
          <a:p>
            <a:pPr marL="0" indent="0" algn="l">
              <a:lnSpc>
                <a:spcPct val="130000"/>
              </a:lnSpc>
              <a:buNone/>
            </a:pPr>
            <a:r>
              <a:rPr lang="en-US" sz="3200" b="1" dirty="0">
                <a:solidFill>
                  <a:srgbClr val="1773A7"/>
                </a:solidFill>
                <a:latin typeface="Century Gothic" pitchFamily="34" charset="0"/>
                <a:ea typeface="Century Gothic" pitchFamily="34" charset="-122"/>
                <a:cs typeface="Century Gothic" pitchFamily="34" charset="-120"/>
              </a:rPr>
              <a:t>A renewal of the existing one-mill property tax — not a new tax</a:t>
            </a:r>
            <a:endParaRPr lang="en-US" sz="3200" dirty="0"/>
          </a:p>
        </p:txBody>
      </p:sp>
      <p:pic>
        <p:nvPicPr>
          <p:cNvPr id="16" name="Picture 2">
            <a:extLst>
              <a:ext uri="{FF2B5EF4-FFF2-40B4-BE49-F238E27FC236}">
                <a16:creationId xmlns:a16="http://schemas.microsoft.com/office/drawing/2014/main" id="{B18AF476-3F9A-1A45-F700-21D69659FB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559" y="6109837"/>
            <a:ext cx="3446577" cy="66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home/claude/art/band_wide.png"/>
          <p:cNvPicPr>
            <a:picLocks noChangeAspect="1"/>
          </p:cNvPicPr>
          <p:nvPr/>
        </p:nvPicPr>
        <p:blipFill>
          <a:blip r:embed="rId3"/>
          <a:stretch>
            <a:fillRect/>
          </a:stretch>
        </p:blipFill>
        <p:spPr>
          <a:xfrm>
            <a:off x="502920" y="274320"/>
            <a:ext cx="11185855" cy="697687"/>
          </a:xfrm>
          <a:prstGeom prst="rect">
            <a:avLst/>
          </a:prstGeom>
        </p:spPr>
      </p:pic>
      <p:sp>
        <p:nvSpPr>
          <p:cNvPr id="3" name="Text 0"/>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What It Funds / What These Funds Support Today</a:t>
            </a:r>
            <a:endParaRPr lang="en-US" sz="2800" dirty="0"/>
          </a:p>
        </p:txBody>
      </p:sp>
      <p:sp>
        <p:nvSpPr>
          <p:cNvPr id="4" name="Text 1"/>
          <p:cNvSpPr/>
          <p:nvPr/>
        </p:nvSpPr>
        <p:spPr>
          <a:xfrm>
            <a:off x="502920" y="6031992"/>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a:ea typeface="Century Gothic" pitchFamily="34" charset="-122"/>
                <a:cs typeface="Century Gothic" pitchFamily="34" charset="-120"/>
              </a:rPr>
              <a:t>A renewal of the existing one-mill property tax</a:t>
            </a:r>
            <a:endParaRPr lang="en-US" sz="1000">
              <a:latin typeface="Century Gothic"/>
            </a:endParaRPr>
          </a:p>
        </p:txBody>
      </p:sp>
      <p:sp>
        <p:nvSpPr>
          <p:cNvPr id="5" name="Text 2"/>
          <p:cNvSpPr/>
          <p:nvPr/>
        </p:nvSpPr>
        <p:spPr>
          <a:xfrm>
            <a:off x="7845552" y="6076696"/>
            <a:ext cx="3840480" cy="237744"/>
          </a:xfrm>
          <a:prstGeom prst="rect">
            <a:avLst/>
          </a:prstGeom>
          <a:noFill/>
          <a:ln/>
        </p:spPr>
        <p:txBody>
          <a:bodyPr wrap="square" lIns="0" tIns="0" rIns="0" bIns="0" rtlCol="0" anchor="ctr"/>
          <a:lstStyle/>
          <a:p>
            <a:pPr marL="0" indent="0" algn="r">
              <a:buNone/>
            </a:pPr>
            <a:r>
              <a:rPr lang="en-US" sz="1000" dirty="0">
                <a:solidFill>
                  <a:srgbClr val="5A6570"/>
                </a:solidFill>
                <a:latin typeface="Century Gothic" pitchFamily="34" charset="0"/>
                <a:ea typeface="Century Gothic" pitchFamily="34" charset="-122"/>
                <a:cs typeface="Century Gothic" pitchFamily="34" charset="-120"/>
              </a:rPr>
              <a:t>For Informational Purposes Only</a:t>
            </a:r>
            <a:endParaRPr lang="en-US" sz="1000" dirty="0"/>
          </a:p>
        </p:txBody>
      </p:sp>
      <p:sp>
        <p:nvSpPr>
          <p:cNvPr id="8" name="Shape 3"/>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9" name="Text 4"/>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9</a:t>
            </a:r>
            <a:endParaRPr lang="en-US" sz="1200" dirty="0"/>
          </a:p>
        </p:txBody>
      </p:sp>
      <p:sp>
        <p:nvSpPr>
          <p:cNvPr id="10" name="Shape 5"/>
          <p:cNvSpPr/>
          <p:nvPr/>
        </p:nvSpPr>
        <p:spPr>
          <a:xfrm>
            <a:off x="502920" y="1115568"/>
            <a:ext cx="5431536" cy="4864608"/>
          </a:xfrm>
          <a:prstGeom prst="rect">
            <a:avLst/>
          </a:prstGeom>
          <a:solidFill>
            <a:srgbClr val="FFFFFF"/>
          </a:solidFill>
          <a:ln w="9525">
            <a:solidFill>
              <a:srgbClr val="D9E3EA"/>
            </a:solidFill>
            <a:prstDash val="solid"/>
          </a:ln>
        </p:spPr>
        <p:txBody>
          <a:bodyPr/>
          <a:lstStyle/>
          <a:p>
            <a:endParaRPr lang="en-US"/>
          </a:p>
        </p:txBody>
      </p:sp>
      <p:sp>
        <p:nvSpPr>
          <p:cNvPr id="11" name="Shape 6"/>
          <p:cNvSpPr/>
          <p:nvPr/>
        </p:nvSpPr>
        <p:spPr>
          <a:xfrm>
            <a:off x="502920" y="1115568"/>
            <a:ext cx="82296" cy="4864608"/>
          </a:xfrm>
          <a:prstGeom prst="rect">
            <a:avLst/>
          </a:prstGeom>
          <a:solidFill>
            <a:srgbClr val="1773A7"/>
          </a:solidFill>
          <a:ln w="12700">
            <a:solidFill>
              <a:srgbClr val="1773A7"/>
            </a:solidFill>
            <a:prstDash val="solid"/>
          </a:ln>
        </p:spPr>
        <p:txBody>
          <a:bodyPr/>
          <a:lstStyle/>
          <a:p>
            <a:endParaRPr lang="en-US"/>
          </a:p>
        </p:txBody>
      </p:sp>
      <p:sp>
        <p:nvSpPr>
          <p:cNvPr id="12" name="Shape 7"/>
          <p:cNvSpPr/>
          <p:nvPr/>
        </p:nvSpPr>
        <p:spPr>
          <a:xfrm>
            <a:off x="6254496" y="1115568"/>
            <a:ext cx="5431536" cy="4864608"/>
          </a:xfrm>
          <a:prstGeom prst="rect">
            <a:avLst/>
          </a:prstGeom>
          <a:solidFill>
            <a:srgbClr val="F7F1ED"/>
          </a:solidFill>
          <a:ln w="9525">
            <a:solidFill>
              <a:srgbClr val="D9E3EA"/>
            </a:solidFill>
            <a:prstDash val="solid"/>
          </a:ln>
        </p:spPr>
        <p:txBody>
          <a:bodyPr/>
          <a:lstStyle/>
          <a:p>
            <a:endParaRPr lang="en-US"/>
          </a:p>
        </p:txBody>
      </p:sp>
      <p:sp>
        <p:nvSpPr>
          <p:cNvPr id="13" name="Shape 8"/>
          <p:cNvSpPr/>
          <p:nvPr/>
        </p:nvSpPr>
        <p:spPr>
          <a:xfrm>
            <a:off x="6254496" y="1115568"/>
            <a:ext cx="82296" cy="4864608"/>
          </a:xfrm>
          <a:prstGeom prst="rect">
            <a:avLst/>
          </a:prstGeom>
          <a:solidFill>
            <a:srgbClr val="BE5B35"/>
          </a:solidFill>
          <a:ln w="12700">
            <a:solidFill>
              <a:srgbClr val="BE5B35"/>
            </a:solidFill>
            <a:prstDash val="solid"/>
          </a:ln>
        </p:spPr>
        <p:txBody>
          <a:bodyPr/>
          <a:lstStyle/>
          <a:p>
            <a:endParaRPr lang="en-US"/>
          </a:p>
        </p:txBody>
      </p:sp>
      <p:sp>
        <p:nvSpPr>
          <p:cNvPr id="14" name="Text 9"/>
          <p:cNvSpPr/>
          <p:nvPr/>
        </p:nvSpPr>
        <p:spPr>
          <a:xfrm>
            <a:off x="832104" y="1353312"/>
            <a:ext cx="4791456" cy="1188720"/>
          </a:xfrm>
          <a:prstGeom prst="rect">
            <a:avLst/>
          </a:prstGeom>
          <a:noFill/>
          <a:ln/>
        </p:spPr>
        <p:txBody>
          <a:bodyPr wrap="square" lIns="0" tIns="0" rIns="0" bIns="0" rtlCol="0" anchor="t"/>
          <a:lstStyle/>
          <a:p>
            <a:pPr marL="0" indent="0" algn="l">
              <a:lnSpc>
                <a:spcPct val="125000"/>
              </a:lnSpc>
              <a:buNone/>
            </a:pPr>
            <a:r>
              <a:rPr lang="en-US" sz="1600" b="1" dirty="0">
                <a:solidFill>
                  <a:srgbClr val="1773A7"/>
                </a:solidFill>
                <a:latin typeface="Century Gothic" pitchFamily="34" charset="0"/>
                <a:ea typeface="Century Gothic" pitchFamily="34" charset="-122"/>
                <a:cs typeface="Century Gothic" pitchFamily="34" charset="-120"/>
              </a:rPr>
              <a:t>The Secure The Next Generation Referendum renewal would continue funding for all Broward County public schools — including charter schools — to:</a:t>
            </a:r>
            <a:endParaRPr lang="en-US" sz="1600" dirty="0"/>
          </a:p>
        </p:txBody>
      </p:sp>
      <p:sp>
        <p:nvSpPr>
          <p:cNvPr id="15" name="Text 10"/>
          <p:cNvSpPr/>
          <p:nvPr/>
        </p:nvSpPr>
        <p:spPr>
          <a:xfrm>
            <a:off x="832104" y="2670048"/>
            <a:ext cx="4791456" cy="3017520"/>
          </a:xfrm>
          <a:prstGeom prst="rect">
            <a:avLst/>
          </a:prstGeom>
          <a:noFill/>
          <a:ln/>
        </p:spPr>
        <p:txBody>
          <a:bodyPr wrap="square" lIns="0" tIns="0" rIns="0" bIns="0" rtlCol="0" anchor="t"/>
          <a:lstStyle/>
          <a:p>
            <a:pPr marL="342900" indent="-342900" algn="l">
              <a:lnSpc>
                <a:spcPct val="120000"/>
              </a:lnSpc>
              <a:spcAft>
                <a:spcPts val="1300"/>
              </a:spcAft>
              <a:buSzPct val="100000"/>
              <a:buChar char="•"/>
            </a:pPr>
            <a:r>
              <a:rPr lang="en-US" sz="1600" dirty="0">
                <a:solidFill>
                  <a:srgbClr val="1A1A1A"/>
                </a:solidFill>
                <a:latin typeface="Century Gothic" pitchFamily="34" charset="0"/>
                <a:ea typeface="Century Gothic" pitchFamily="34" charset="-122"/>
                <a:cs typeface="Century Gothic" pitchFamily="34" charset="-120"/>
              </a:rPr>
              <a:t>Recruit and retain </a:t>
            </a:r>
            <a:r>
              <a:rPr lang="en-US" sz="1600" b="1" dirty="0">
                <a:solidFill>
                  <a:srgbClr val="1A1A1A"/>
                </a:solidFill>
                <a:latin typeface="Century Gothic" pitchFamily="34" charset="0"/>
                <a:ea typeface="Century Gothic" pitchFamily="34" charset="-122"/>
                <a:cs typeface="Century Gothic" pitchFamily="34" charset="-120"/>
              </a:rPr>
              <a:t>high-quality teachers and eligible staff </a:t>
            </a:r>
            <a:r>
              <a:rPr lang="en-US" sz="1600" dirty="0">
                <a:solidFill>
                  <a:srgbClr val="1A1A1A"/>
                </a:solidFill>
                <a:latin typeface="Century Gothic" pitchFamily="34" charset="0"/>
                <a:ea typeface="Century Gothic" pitchFamily="34" charset="-122"/>
                <a:cs typeface="Century Gothic" pitchFamily="34" charset="-120"/>
              </a:rPr>
              <a:t>by continuing compensation supplements</a:t>
            </a:r>
            <a:endParaRPr lang="en-US" sz="1600" dirty="0"/>
          </a:p>
          <a:p>
            <a:pPr marL="342900" indent="-342900" algn="l">
              <a:lnSpc>
                <a:spcPct val="120000"/>
              </a:lnSpc>
              <a:spcAft>
                <a:spcPts val="1300"/>
              </a:spcAft>
              <a:buSzPct val="100000"/>
              <a:buChar char="•"/>
            </a:pPr>
            <a:r>
              <a:rPr lang="en-US" sz="1600" dirty="0">
                <a:solidFill>
                  <a:srgbClr val="1A1A1A"/>
                </a:solidFill>
                <a:latin typeface="Century Gothic" pitchFamily="34" charset="0"/>
                <a:ea typeface="Century Gothic" pitchFamily="34" charset="-122"/>
                <a:cs typeface="Century Gothic" pitchFamily="34" charset="-120"/>
              </a:rPr>
              <a:t>Maintain and enhance </a:t>
            </a:r>
            <a:r>
              <a:rPr lang="en-US" sz="1600" b="1" dirty="0">
                <a:solidFill>
                  <a:srgbClr val="1A1A1A"/>
                </a:solidFill>
                <a:latin typeface="Century Gothic" pitchFamily="34" charset="0"/>
                <a:ea typeface="Century Gothic" pitchFamily="34" charset="-122"/>
                <a:cs typeface="Century Gothic" pitchFamily="34" charset="-120"/>
              </a:rPr>
              <a:t>School Resource Officers (SROs) and school safety staff</a:t>
            </a:r>
            <a:endParaRPr lang="en-US" sz="1600" b="1" dirty="0"/>
          </a:p>
          <a:p>
            <a:pPr marL="342900" indent="-342900" algn="l">
              <a:lnSpc>
                <a:spcPct val="120000"/>
              </a:lnSpc>
              <a:buSzPct val="100000"/>
              <a:buChar char="•"/>
            </a:pPr>
            <a:r>
              <a:rPr lang="en-US" sz="1600" dirty="0">
                <a:solidFill>
                  <a:srgbClr val="1A1A1A"/>
                </a:solidFill>
                <a:latin typeface="Century Gothic" pitchFamily="34" charset="0"/>
                <a:ea typeface="Century Gothic" pitchFamily="34" charset="-122"/>
                <a:cs typeface="Century Gothic" pitchFamily="34" charset="-120"/>
              </a:rPr>
              <a:t>Maintain and enhance essential programs, such as </a:t>
            </a:r>
            <a:r>
              <a:rPr lang="en-US" sz="1600" b="1" dirty="0">
                <a:solidFill>
                  <a:srgbClr val="1A1A1A"/>
                </a:solidFill>
                <a:latin typeface="Century Gothic" pitchFamily="34" charset="0"/>
                <a:ea typeface="Century Gothic" pitchFamily="34" charset="-122"/>
                <a:cs typeface="Century Gothic" pitchFamily="34" charset="-120"/>
              </a:rPr>
              <a:t>mental health services for students and families</a:t>
            </a:r>
            <a:endParaRPr lang="en-US" sz="1600" b="1" dirty="0"/>
          </a:p>
        </p:txBody>
      </p:sp>
      <p:sp>
        <p:nvSpPr>
          <p:cNvPr id="16" name="Text 11"/>
          <p:cNvSpPr/>
          <p:nvPr/>
        </p:nvSpPr>
        <p:spPr>
          <a:xfrm>
            <a:off x="6583680" y="1353312"/>
            <a:ext cx="4791456" cy="1188720"/>
          </a:xfrm>
          <a:prstGeom prst="rect">
            <a:avLst/>
          </a:prstGeom>
          <a:noFill/>
          <a:ln/>
        </p:spPr>
        <p:txBody>
          <a:bodyPr wrap="square" lIns="0" tIns="0" rIns="0" bIns="0" rtlCol="0" anchor="t"/>
          <a:lstStyle/>
          <a:p>
            <a:pPr marL="0" indent="0" algn="l">
              <a:lnSpc>
                <a:spcPct val="125000"/>
              </a:lnSpc>
              <a:buNone/>
            </a:pPr>
            <a:r>
              <a:rPr lang="en-US" sz="1600" b="1" dirty="0">
                <a:solidFill>
                  <a:srgbClr val="BE5B35"/>
                </a:solidFill>
                <a:latin typeface="Century Gothic" pitchFamily="34" charset="0"/>
                <a:ea typeface="Century Gothic" pitchFamily="34" charset="-122"/>
                <a:cs typeface="Century Gothic" pitchFamily="34" charset="-120"/>
              </a:rPr>
              <a:t>The current Secure the Next Generation Referendum, approved by voters in 2022, is set to expire. Those funds currently support:</a:t>
            </a:r>
            <a:endParaRPr lang="en-US" sz="1600" dirty="0"/>
          </a:p>
        </p:txBody>
      </p:sp>
      <p:sp>
        <p:nvSpPr>
          <p:cNvPr id="17" name="Text 12"/>
          <p:cNvSpPr/>
          <p:nvPr/>
        </p:nvSpPr>
        <p:spPr>
          <a:xfrm>
            <a:off x="6583680" y="2670048"/>
            <a:ext cx="4791456" cy="3017520"/>
          </a:xfrm>
          <a:prstGeom prst="rect">
            <a:avLst/>
          </a:prstGeom>
          <a:noFill/>
          <a:ln/>
        </p:spPr>
        <p:txBody>
          <a:bodyPr wrap="square" lIns="0" tIns="0" rIns="0" bIns="0" rtlCol="0" anchor="t"/>
          <a:lstStyle/>
          <a:p>
            <a:pPr marL="342900" indent="-342900" algn="l">
              <a:lnSpc>
                <a:spcPct val="120000"/>
              </a:lnSpc>
              <a:spcAft>
                <a:spcPts val="1300"/>
              </a:spcAft>
              <a:buSzPct val="100000"/>
              <a:buChar char="•"/>
            </a:pPr>
            <a:r>
              <a:rPr lang="en-US" sz="1600" dirty="0">
                <a:solidFill>
                  <a:srgbClr val="1A1A1A"/>
                </a:solidFill>
                <a:latin typeface="Century Gothic" pitchFamily="34" charset="0"/>
                <a:ea typeface="Century Gothic" pitchFamily="34" charset="-122"/>
                <a:cs typeface="Century Gothic" pitchFamily="34" charset="-120"/>
              </a:rPr>
              <a:t>Approximately </a:t>
            </a:r>
            <a:r>
              <a:rPr lang="en-US" sz="1600" b="1" dirty="0">
                <a:solidFill>
                  <a:srgbClr val="1A1A1A"/>
                </a:solidFill>
                <a:latin typeface="Century Gothic" pitchFamily="34" charset="0"/>
                <a:ea typeface="Century Gothic" pitchFamily="34" charset="-122"/>
                <a:cs typeface="Century Gothic" pitchFamily="34" charset="-120"/>
              </a:rPr>
              <a:t>$173 million annually </a:t>
            </a:r>
            <a:r>
              <a:rPr lang="en-US" sz="1600" dirty="0">
                <a:solidFill>
                  <a:srgbClr val="1A1A1A"/>
                </a:solidFill>
                <a:latin typeface="Century Gothic" pitchFamily="34" charset="0"/>
                <a:ea typeface="Century Gothic" pitchFamily="34" charset="-122"/>
                <a:cs typeface="Century Gothic" pitchFamily="34" charset="-120"/>
              </a:rPr>
              <a:t>in compensation supplements for </a:t>
            </a:r>
            <a:r>
              <a:rPr lang="en-US" sz="1600" b="1" dirty="0">
                <a:solidFill>
                  <a:srgbClr val="1A1A1A"/>
                </a:solidFill>
                <a:latin typeface="Century Gothic" pitchFamily="34" charset="0"/>
                <a:ea typeface="Century Gothic" pitchFamily="34" charset="-122"/>
                <a:cs typeface="Century Gothic" pitchFamily="34" charset="-120"/>
              </a:rPr>
              <a:t>teachers and eligible staff</a:t>
            </a:r>
            <a:endParaRPr lang="en-US" sz="1600" b="1" dirty="0"/>
          </a:p>
          <a:p>
            <a:pPr marL="342900" indent="-342900" algn="l">
              <a:lnSpc>
                <a:spcPct val="120000"/>
              </a:lnSpc>
              <a:spcAft>
                <a:spcPts val="1300"/>
              </a:spcAft>
              <a:buSzPct val="100000"/>
              <a:buChar char="•"/>
            </a:pPr>
            <a:r>
              <a:rPr lang="en-US" sz="1600" dirty="0">
                <a:solidFill>
                  <a:srgbClr val="1A1A1A"/>
                </a:solidFill>
                <a:latin typeface="Century Gothic" pitchFamily="34" charset="0"/>
                <a:ea typeface="Century Gothic" pitchFamily="34" charset="-122"/>
                <a:cs typeface="Century Gothic" pitchFamily="34" charset="-120"/>
              </a:rPr>
              <a:t>Over </a:t>
            </a:r>
            <a:r>
              <a:rPr lang="en-US" sz="1600" b="1" dirty="0">
                <a:solidFill>
                  <a:srgbClr val="1A1A1A"/>
                </a:solidFill>
                <a:latin typeface="Century Gothic" pitchFamily="34" charset="0"/>
                <a:ea typeface="Century Gothic" pitchFamily="34" charset="-122"/>
                <a:cs typeface="Century Gothic" pitchFamily="34" charset="-120"/>
              </a:rPr>
              <a:t>393 school safety personnel and $1.7 million</a:t>
            </a:r>
            <a:r>
              <a:rPr lang="en-US" sz="1600" dirty="0">
                <a:solidFill>
                  <a:srgbClr val="1A1A1A"/>
                </a:solidFill>
                <a:latin typeface="Century Gothic" pitchFamily="34" charset="0"/>
                <a:ea typeface="Century Gothic" pitchFamily="34" charset="-122"/>
                <a:cs typeface="Century Gothic" pitchFamily="34" charset="-120"/>
              </a:rPr>
              <a:t> in state-of-the-art software providing all staff with wearable panic-buttons for immediate security response</a:t>
            </a:r>
            <a:endParaRPr lang="en-US" sz="1600" dirty="0"/>
          </a:p>
          <a:p>
            <a:pPr marL="342900" indent="-342900" algn="l">
              <a:lnSpc>
                <a:spcPct val="120000"/>
              </a:lnSpc>
              <a:buSzPct val="100000"/>
              <a:buChar char="•"/>
            </a:pPr>
            <a:r>
              <a:rPr lang="en-US" sz="1600" dirty="0">
                <a:solidFill>
                  <a:srgbClr val="1A1A1A"/>
                </a:solidFill>
                <a:latin typeface="Century Gothic" pitchFamily="34" charset="0"/>
                <a:ea typeface="Century Gothic" pitchFamily="34" charset="-122"/>
                <a:cs typeface="Century Gothic" pitchFamily="34" charset="-120"/>
              </a:rPr>
              <a:t>More than </a:t>
            </a:r>
            <a:r>
              <a:rPr lang="en-US" sz="1600" b="1" dirty="0">
                <a:solidFill>
                  <a:srgbClr val="1A1A1A"/>
                </a:solidFill>
                <a:latin typeface="Century Gothic" pitchFamily="34" charset="0"/>
                <a:ea typeface="Century Gothic" pitchFamily="34" charset="-122"/>
                <a:cs typeface="Century Gothic" pitchFamily="34" charset="-120"/>
              </a:rPr>
              <a:t>224 mental health professionals</a:t>
            </a:r>
            <a:endParaRPr lang="en-US" sz="1600" b="1" dirty="0"/>
          </a:p>
        </p:txBody>
      </p:sp>
      <p:pic>
        <p:nvPicPr>
          <p:cNvPr id="7" name="Picture 2">
            <a:extLst>
              <a:ext uri="{FF2B5EF4-FFF2-40B4-BE49-F238E27FC236}">
                <a16:creationId xmlns:a16="http://schemas.microsoft.com/office/drawing/2014/main" id="{A3A29BB0-393B-506B-58B4-03476C900B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69679" y="6172387"/>
            <a:ext cx="3121457" cy="60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1100023"/>
            <a:ext cx="12191695" cy="4642409"/>
          </a:xfrm>
          <a:prstGeom prst="rect">
            <a:avLst/>
          </a:prstGeom>
          <a:solidFill>
            <a:srgbClr val="EDF4F8"/>
          </a:solidFill>
          <a:ln w="12700">
            <a:solidFill>
              <a:srgbClr val="EDF4F8"/>
            </a:solidFill>
            <a:prstDash val="solid"/>
          </a:ln>
        </p:spPr>
        <p:txBody>
          <a:bodyPr/>
          <a:lstStyle/>
          <a:p>
            <a:endParaRPr lang="en-US"/>
          </a:p>
        </p:txBody>
      </p:sp>
      <p:pic>
        <p:nvPicPr>
          <p:cNvPr id="4" name="Image 1" descr="/home/claude/art/band_wide.png"/>
          <p:cNvPicPr>
            <a:picLocks noChangeAspect="1"/>
          </p:cNvPicPr>
          <p:nvPr/>
        </p:nvPicPr>
        <p:blipFill>
          <a:blip r:embed="rId2"/>
          <a:stretch>
            <a:fillRect/>
          </a:stretch>
        </p:blipFill>
        <p:spPr>
          <a:xfrm>
            <a:off x="411480" y="274320"/>
            <a:ext cx="11185855" cy="697687"/>
          </a:xfrm>
          <a:prstGeom prst="rect">
            <a:avLst/>
          </a:prstGeom>
        </p:spPr>
      </p:pic>
      <p:sp>
        <p:nvSpPr>
          <p:cNvPr id="5" name="Text 1"/>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Bond vs. Referendum: What’s the Difference?</a:t>
            </a:r>
            <a:endParaRPr lang="en-US" sz="2800" dirty="0"/>
          </a:p>
        </p:txBody>
      </p:sp>
      <p:sp>
        <p:nvSpPr>
          <p:cNvPr id="6" name="Text 2"/>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1000" dirty="0"/>
          </a:p>
        </p:txBody>
      </p:sp>
      <p:sp>
        <p:nvSpPr>
          <p:cNvPr id="7" name="Text 3"/>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850" dirty="0">
                <a:solidFill>
                  <a:srgbClr val="5A6570"/>
                </a:solidFill>
                <a:latin typeface="Century Gothic"/>
                <a:ea typeface="Century Gothic" pitchFamily="34" charset="-122"/>
                <a:cs typeface="Century Gothic" pitchFamily="34" charset="-120"/>
              </a:rPr>
              <a:t>For </a:t>
            </a:r>
            <a:r>
              <a:rPr lang="en-US" sz="1000" dirty="0">
                <a:solidFill>
                  <a:srgbClr val="5A6570"/>
                </a:solidFill>
                <a:latin typeface="Century Gothic"/>
                <a:ea typeface="Century Gothic" pitchFamily="34" charset="-122"/>
                <a:cs typeface="Century Gothic" pitchFamily="34" charset="-120"/>
              </a:rPr>
              <a:t>Informational</a:t>
            </a:r>
            <a:r>
              <a:rPr lang="en-US" sz="850" dirty="0">
                <a:solidFill>
                  <a:srgbClr val="5A6570"/>
                </a:solidFill>
                <a:latin typeface="Century Gothic"/>
                <a:ea typeface="Century Gothic" pitchFamily="34" charset="-122"/>
                <a:cs typeface="Century Gothic" pitchFamily="34" charset="-120"/>
              </a:rPr>
              <a:t> Purposes Only</a:t>
            </a:r>
            <a:endParaRPr lang="en-US" sz="850" dirty="0">
              <a:latin typeface="Century Gothic"/>
            </a:endParaRPr>
          </a:p>
        </p:txBody>
      </p:sp>
      <p:sp>
        <p:nvSpPr>
          <p:cNvPr id="10" name="Shape 4"/>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11" name="Text 5"/>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10</a:t>
            </a:r>
            <a:endParaRPr lang="en-US" sz="1200" dirty="0"/>
          </a:p>
        </p:txBody>
      </p:sp>
      <p:pic>
        <p:nvPicPr>
          <p:cNvPr id="16" name="Picture 2">
            <a:extLst>
              <a:ext uri="{FF2B5EF4-FFF2-40B4-BE49-F238E27FC236}">
                <a16:creationId xmlns:a16="http://schemas.microsoft.com/office/drawing/2014/main" id="{B18AF476-3F9A-1A45-F700-21D69659FB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4559" y="6109837"/>
            <a:ext cx="3446577" cy="66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411480" y="1200000"/>
            <a:ext cx="11368695" cy="380000"/>
          </a:xfrm>
          <a:prstGeom prst="rect">
            <a:avLst/>
          </a:prstGeom>
          <a:noFill/>
        </p:spPr>
        <p:txBody>
          <a:bodyPr wrap="square" lIns="0" tIns="0">
            <a:spAutoFit/>
          </a:bodyPr>
          <a:lstStyle/>
          <a:p>
            <a:r>
              <a:rPr sz="1600" b="1">
                <a:solidFill>
                  <a:srgbClr val="1773A7"/>
                </a:solidFill>
                <a:latin typeface="Century Gothic"/>
              </a:rPr>
              <a:t>Both raise money for schools — but in very different ways</a:t>
            </a:r>
          </a:p>
        </p:txBody>
      </p:sp>
      <p:graphicFrame>
        <p:nvGraphicFramePr>
          <p:cNvPr id="21" name="Table 20"/>
          <p:cNvGraphicFramePr>
            <a:graphicFrameLocks noGrp="1"/>
          </p:cNvGraphicFramePr>
          <p:nvPr>
            <p:extLst>
              <p:ext uri="{D42A27DB-BD31-4B8C-83A1-F6EECF244321}">
                <p14:modId xmlns:p14="http://schemas.microsoft.com/office/powerpoint/2010/main" val="137059339"/>
              </p:ext>
            </p:extLst>
          </p:nvPr>
        </p:nvGraphicFramePr>
        <p:xfrm>
          <a:off x="411480" y="1650000"/>
          <a:ext cx="11368695" cy="4070000"/>
        </p:xfrm>
        <a:graphic>
          <a:graphicData uri="http://schemas.openxmlformats.org/drawingml/2006/table">
            <a:tbl>
              <a:tblPr firstRow="1" bandRow="1">
                <a:tableStyleId>{5C22544A-7EE6-4342-B048-85BDC9FD1C3A}</a:tableStyleId>
              </a:tblPr>
              <a:tblGrid>
                <a:gridCol w="2400000">
                  <a:extLst>
                    <a:ext uri="{9D8B030D-6E8A-4147-A177-3AD203B41FA5}">
                      <a16:colId xmlns:a16="http://schemas.microsoft.com/office/drawing/2014/main" val="20000"/>
                    </a:ext>
                  </a:extLst>
                </a:gridCol>
                <a:gridCol w="4484347">
                  <a:extLst>
                    <a:ext uri="{9D8B030D-6E8A-4147-A177-3AD203B41FA5}">
                      <a16:colId xmlns:a16="http://schemas.microsoft.com/office/drawing/2014/main" val="20001"/>
                    </a:ext>
                  </a:extLst>
                </a:gridCol>
                <a:gridCol w="4484348">
                  <a:extLst>
                    <a:ext uri="{9D8B030D-6E8A-4147-A177-3AD203B41FA5}">
                      <a16:colId xmlns:a16="http://schemas.microsoft.com/office/drawing/2014/main" val="20002"/>
                    </a:ext>
                  </a:extLst>
                </a:gridCol>
              </a:tblGrid>
              <a:tr h="470000">
                <a:tc>
                  <a:txBody>
                    <a:bodyPr/>
                    <a:lstStyle/>
                    <a:p>
                      <a:pPr algn="l"/>
                      <a:endParaRPr/>
                    </a:p>
                  </a:txBody>
                  <a:tcPr anchor="ctr">
                    <a:solidFill>
                      <a:srgbClr val="1773A7"/>
                    </a:solidFill>
                  </a:tcPr>
                </a:tc>
                <a:tc>
                  <a:txBody>
                    <a:bodyPr/>
                    <a:lstStyle/>
                    <a:p>
                      <a:pPr algn="ctr"/>
                      <a:r>
                        <a:rPr sz="1500" b="1">
                          <a:solidFill>
                            <a:srgbClr val="FFFFFF"/>
                          </a:solidFill>
                          <a:latin typeface="Century Gothic"/>
                        </a:rPr>
                        <a:t>Bond</a:t>
                      </a:r>
                    </a:p>
                  </a:txBody>
                  <a:tcPr anchor="ctr">
                    <a:solidFill>
                      <a:srgbClr val="1773A7"/>
                    </a:solidFill>
                  </a:tcPr>
                </a:tc>
                <a:tc>
                  <a:txBody>
                    <a:bodyPr/>
                    <a:lstStyle/>
                    <a:p>
                      <a:pPr algn="ctr"/>
                      <a:r>
                        <a:rPr sz="1500" b="1">
                          <a:solidFill>
                            <a:srgbClr val="FFFFFF"/>
                          </a:solidFill>
                          <a:latin typeface="Century Gothic"/>
                        </a:rPr>
                        <a:t>Referendum</a:t>
                      </a:r>
                    </a:p>
                  </a:txBody>
                  <a:tcPr anchor="ctr">
                    <a:solidFill>
                      <a:srgbClr val="BE5B35"/>
                    </a:solidFill>
                  </a:tcPr>
                </a:tc>
                <a:extLst>
                  <a:ext uri="{0D108BD9-81ED-4DB2-BD59-A6C34878D82A}">
                    <a16:rowId xmlns:a16="http://schemas.microsoft.com/office/drawing/2014/main" val="10000"/>
                  </a:ext>
                </a:extLst>
              </a:tr>
              <a:tr h="720000">
                <a:tc>
                  <a:txBody>
                    <a:bodyPr/>
                    <a:lstStyle/>
                    <a:p>
                      <a:pPr algn="l"/>
                      <a:r>
                        <a:rPr sz="1200" b="1">
                          <a:solidFill>
                            <a:srgbClr val="1773A7"/>
                          </a:solidFill>
                          <a:latin typeface="Century Gothic"/>
                        </a:rPr>
                        <a:t>What It Is</a:t>
                      </a:r>
                    </a:p>
                  </a:txBody>
                  <a:tcPr anchor="ctr">
                    <a:solidFill>
                      <a:srgbClr val="EDF4F8"/>
                    </a:solidFill>
                  </a:tcPr>
                </a:tc>
                <a:tc>
                  <a:txBody>
                    <a:bodyPr/>
                    <a:lstStyle/>
                    <a:p>
                      <a:pPr algn="l"/>
                      <a:r>
                        <a:rPr sz="1100" b="0">
                          <a:solidFill>
                            <a:srgbClr val="333333"/>
                          </a:solidFill>
                          <a:latin typeface="Century Gothic"/>
                        </a:rPr>
                        <a:t>A loan the District borrows and agrees to repay over time, similar to a mortgage.</a:t>
                      </a:r>
                    </a:p>
                  </a:txBody>
                  <a:tcPr anchor="ctr">
                    <a:solidFill>
                      <a:srgbClr val="EDF4F8"/>
                    </a:solidFill>
                  </a:tcPr>
                </a:tc>
                <a:tc>
                  <a:txBody>
                    <a:bodyPr/>
                    <a:lstStyle/>
                    <a:p>
                      <a:pPr algn="l"/>
                      <a:r>
                        <a:rPr sz="1100" b="0">
                          <a:solidFill>
                            <a:srgbClr val="333333"/>
                          </a:solidFill>
                          <a:latin typeface="Century Gothic"/>
                        </a:rPr>
                        <a:t>A voter-approved property tax rate (millage) that generates revenue each year.</a:t>
                      </a:r>
                    </a:p>
                  </a:txBody>
                  <a:tcPr anchor="ctr">
                    <a:solidFill>
                      <a:srgbClr val="EDF4F8"/>
                    </a:solidFill>
                  </a:tcPr>
                </a:tc>
                <a:extLst>
                  <a:ext uri="{0D108BD9-81ED-4DB2-BD59-A6C34878D82A}">
                    <a16:rowId xmlns:a16="http://schemas.microsoft.com/office/drawing/2014/main" val="10001"/>
                  </a:ext>
                </a:extLst>
              </a:tr>
              <a:tr h="720000">
                <a:tc>
                  <a:txBody>
                    <a:bodyPr/>
                    <a:lstStyle/>
                    <a:p>
                      <a:pPr algn="l"/>
                      <a:r>
                        <a:rPr sz="1200" b="1">
                          <a:solidFill>
                            <a:srgbClr val="1773A7"/>
                          </a:solidFill>
                          <a:latin typeface="Century Gothic"/>
                        </a:rPr>
                        <a:t>How Voters Approve It</a:t>
                      </a:r>
                    </a:p>
                  </a:txBody>
                  <a:tcPr anchor="ctr">
                    <a:solidFill>
                      <a:srgbClr val="FFFFFF"/>
                    </a:solidFill>
                  </a:tcPr>
                </a:tc>
                <a:tc>
                  <a:txBody>
                    <a:bodyPr/>
                    <a:lstStyle/>
                    <a:p>
                      <a:pPr algn="l"/>
                      <a:r>
                        <a:rPr sz="1100" b="0">
                          <a:solidFill>
                            <a:srgbClr val="333333"/>
                          </a:solidFill>
                          <a:latin typeface="Century Gothic"/>
                        </a:rPr>
                        <a:t>Voters authorize the District to borrow a specific dollar amount.</a:t>
                      </a:r>
                    </a:p>
                  </a:txBody>
                  <a:tcPr anchor="ctr">
                    <a:solidFill>
                      <a:srgbClr val="FFFFFF"/>
                    </a:solidFill>
                  </a:tcPr>
                </a:tc>
                <a:tc>
                  <a:txBody>
                    <a:bodyPr/>
                    <a:lstStyle/>
                    <a:p>
                      <a:pPr algn="l"/>
                      <a:r>
                        <a:rPr sz="1100" b="0">
                          <a:solidFill>
                            <a:srgbClr val="333333"/>
                          </a:solidFill>
                          <a:latin typeface="Century Gothic"/>
                        </a:rPr>
                        <a:t>Voters authorize a specific millage rate for a set number of years.</a:t>
                      </a:r>
                    </a:p>
                  </a:txBody>
                  <a:tcPr anchor="ctr">
                    <a:solidFill>
                      <a:srgbClr val="FFFFFF"/>
                    </a:solidFill>
                  </a:tcPr>
                </a:tc>
                <a:extLst>
                  <a:ext uri="{0D108BD9-81ED-4DB2-BD59-A6C34878D82A}">
                    <a16:rowId xmlns:a16="http://schemas.microsoft.com/office/drawing/2014/main" val="10002"/>
                  </a:ext>
                </a:extLst>
              </a:tr>
              <a:tr h="720000">
                <a:tc>
                  <a:txBody>
                    <a:bodyPr/>
                    <a:lstStyle/>
                    <a:p>
                      <a:pPr algn="l"/>
                      <a:r>
                        <a:rPr sz="1200" b="1">
                          <a:solidFill>
                            <a:srgbClr val="1773A7"/>
                          </a:solidFill>
                          <a:latin typeface="Century Gothic"/>
                        </a:rPr>
                        <a:t>What It Can Fund</a:t>
                      </a:r>
                    </a:p>
                  </a:txBody>
                  <a:tcPr anchor="ctr">
                    <a:solidFill>
                      <a:srgbClr val="EDF4F8"/>
                    </a:solidFill>
                  </a:tcPr>
                </a:tc>
                <a:tc>
                  <a:txBody>
                    <a:bodyPr/>
                    <a:lstStyle/>
                    <a:p>
                      <a:pPr algn="l"/>
                      <a:r>
                        <a:rPr sz="1100" b="0">
                          <a:solidFill>
                            <a:srgbClr val="333333"/>
                          </a:solidFill>
                          <a:latin typeface="Century Gothic"/>
                        </a:rPr>
                        <a:t>One-time capital costs, such as construction, renovations and technology infrastructure.</a:t>
                      </a:r>
                    </a:p>
                  </a:txBody>
                  <a:tcPr anchor="ctr">
                    <a:solidFill>
                      <a:srgbClr val="EDF4F8"/>
                    </a:solidFill>
                  </a:tcPr>
                </a:tc>
                <a:tc>
                  <a:txBody>
                    <a:bodyPr/>
                    <a:lstStyle/>
                    <a:p>
                      <a:pPr algn="l"/>
                      <a:r>
                        <a:rPr sz="1100" b="0">
                          <a:solidFill>
                            <a:srgbClr val="333333"/>
                          </a:solidFill>
                          <a:latin typeface="Century Gothic"/>
                        </a:rPr>
                        <a:t>Recurring operating costs, such as compensation, school safety personnel and mental health professionals.</a:t>
                      </a:r>
                    </a:p>
                  </a:txBody>
                  <a:tcPr anchor="ctr">
                    <a:solidFill>
                      <a:srgbClr val="EDF4F8"/>
                    </a:solidFill>
                  </a:tcPr>
                </a:tc>
                <a:extLst>
                  <a:ext uri="{0D108BD9-81ED-4DB2-BD59-A6C34878D82A}">
                    <a16:rowId xmlns:a16="http://schemas.microsoft.com/office/drawing/2014/main" val="10003"/>
                  </a:ext>
                </a:extLst>
              </a:tr>
              <a:tr h="720000">
                <a:tc>
                  <a:txBody>
                    <a:bodyPr/>
                    <a:lstStyle/>
                    <a:p>
                      <a:pPr algn="l"/>
                      <a:r>
                        <a:rPr sz="1200" b="1">
                          <a:solidFill>
                            <a:srgbClr val="1773A7"/>
                          </a:solidFill>
                          <a:latin typeface="Century Gothic"/>
                        </a:rPr>
                        <a:t>Repayment</a:t>
                      </a:r>
                    </a:p>
                  </a:txBody>
                  <a:tcPr anchor="ctr">
                    <a:solidFill>
                      <a:srgbClr val="FFFFFF"/>
                    </a:solidFill>
                  </a:tcPr>
                </a:tc>
                <a:tc>
                  <a:txBody>
                    <a:bodyPr/>
                    <a:lstStyle/>
                    <a:p>
                      <a:pPr algn="l"/>
                      <a:r>
                        <a:rPr sz="1100" b="0">
                          <a:solidFill>
                            <a:srgbClr val="333333"/>
                          </a:solidFill>
                          <a:latin typeface="Century Gothic"/>
                        </a:rPr>
                        <a:t>Repaid over many years, typically with interest, like a loan.</a:t>
                      </a:r>
                    </a:p>
                  </a:txBody>
                  <a:tcPr anchor="ctr">
                    <a:solidFill>
                      <a:srgbClr val="FFFFFF"/>
                    </a:solidFill>
                  </a:tcPr>
                </a:tc>
                <a:tc>
                  <a:txBody>
                    <a:bodyPr/>
                    <a:lstStyle/>
                    <a:p>
                      <a:pPr algn="l"/>
                      <a:r>
                        <a:rPr sz="1100" b="0">
                          <a:solidFill>
                            <a:srgbClr val="333333"/>
                          </a:solidFill>
                          <a:latin typeface="Century Gothic"/>
                        </a:rPr>
                        <a:t>Not repaid as debt — funds are collected and spent annually; the millage expires if not renewed.</a:t>
                      </a:r>
                    </a:p>
                  </a:txBody>
                  <a:tcPr anchor="ctr">
                    <a:solidFill>
                      <a:srgbClr val="FFFFFF"/>
                    </a:solidFill>
                  </a:tcPr>
                </a:tc>
                <a:extLst>
                  <a:ext uri="{0D108BD9-81ED-4DB2-BD59-A6C34878D82A}">
                    <a16:rowId xmlns:a16="http://schemas.microsoft.com/office/drawing/2014/main" val="10004"/>
                  </a:ext>
                </a:extLst>
              </a:tr>
              <a:tr h="720000">
                <a:tc>
                  <a:txBody>
                    <a:bodyPr/>
                    <a:lstStyle/>
                    <a:p>
                      <a:pPr algn="l"/>
                      <a:r>
                        <a:rPr sz="1200" b="1">
                          <a:solidFill>
                            <a:srgbClr val="1773A7"/>
                          </a:solidFill>
                          <a:latin typeface="Century Gothic"/>
                        </a:rPr>
                        <a:t>In Broward County</a:t>
                      </a:r>
                    </a:p>
                  </a:txBody>
                  <a:tcPr anchor="ctr">
                    <a:solidFill>
                      <a:srgbClr val="EDF4F8"/>
                    </a:solidFill>
                  </a:tcPr>
                </a:tc>
                <a:tc>
                  <a:txBody>
                    <a:bodyPr/>
                    <a:lstStyle/>
                    <a:p>
                      <a:pPr algn="l"/>
                      <a:r>
                        <a:rPr sz="1100" b="0" dirty="0">
                          <a:solidFill>
                            <a:srgbClr val="333333"/>
                          </a:solidFill>
                          <a:latin typeface="Century Gothic"/>
                        </a:rPr>
                        <a:t>The SMART Bond program fund</a:t>
                      </a:r>
                      <a:r>
                        <a:rPr lang="en-US" sz="1100" b="0" dirty="0">
                          <a:solidFill>
                            <a:srgbClr val="333333"/>
                          </a:solidFill>
                          <a:latin typeface="Century Gothic"/>
                        </a:rPr>
                        <a:t>ed</a:t>
                      </a:r>
                      <a:r>
                        <a:rPr sz="1100" b="0" dirty="0">
                          <a:solidFill>
                            <a:srgbClr val="333333"/>
                          </a:solidFill>
                          <a:latin typeface="Century Gothic"/>
                        </a:rPr>
                        <a:t> school construction and renovation projects.</a:t>
                      </a:r>
                    </a:p>
                  </a:txBody>
                  <a:tcPr anchor="ctr">
                    <a:solidFill>
                      <a:srgbClr val="EDF4F8"/>
                    </a:solidFill>
                  </a:tcPr>
                </a:tc>
                <a:tc>
                  <a:txBody>
                    <a:bodyPr/>
                    <a:lstStyle/>
                    <a:p>
                      <a:pPr algn="l"/>
                      <a:r>
                        <a:rPr sz="1100" b="0" dirty="0">
                          <a:solidFill>
                            <a:srgbClr val="333333"/>
                          </a:solidFill>
                          <a:latin typeface="Century Gothic"/>
                        </a:rPr>
                        <a:t>The</a:t>
                      </a:r>
                      <a:r>
                        <a:rPr lang="en-US" sz="1100" b="0" dirty="0">
                          <a:solidFill>
                            <a:srgbClr val="333333"/>
                          </a:solidFill>
                          <a:latin typeface="Century Gothic"/>
                        </a:rPr>
                        <a:t> current</a:t>
                      </a:r>
                      <a:r>
                        <a:rPr sz="1100" b="0" dirty="0">
                          <a:solidFill>
                            <a:srgbClr val="333333"/>
                          </a:solidFill>
                          <a:latin typeface="Century Gothic"/>
                        </a:rPr>
                        <a:t> Referendum funds teacher and staff compensation, school safety and mental health services.</a:t>
                      </a:r>
                    </a:p>
                  </a:txBody>
                  <a:tcPr anchor="ctr">
                    <a:solidFill>
                      <a:srgbClr val="EDF4F8"/>
                    </a:solidFill>
                  </a:tcPr>
                </a:tc>
                <a:extLst>
                  <a:ext uri="{0D108BD9-81ED-4DB2-BD59-A6C34878D82A}">
                    <a16:rowId xmlns:a16="http://schemas.microsoft.com/office/drawing/2014/main" val="10005"/>
                  </a:ext>
                </a:extLst>
              </a:tr>
            </a:tbl>
          </a:graphicData>
        </a:graphic>
      </p:graphicFrame>
      <p:sp>
        <p:nvSpPr>
          <p:cNvPr id="22" name="TextBox 21"/>
          <p:cNvSpPr txBox="1"/>
          <p:nvPr/>
        </p:nvSpPr>
        <p:spPr>
          <a:xfrm>
            <a:off x="411480" y="5760000"/>
            <a:ext cx="11368695" cy="200000"/>
          </a:xfrm>
          <a:prstGeom prst="rect">
            <a:avLst/>
          </a:prstGeom>
          <a:noFill/>
        </p:spPr>
        <p:txBody>
          <a:bodyPr wrap="square" lIns="0" tIns="0">
            <a:spAutoFit/>
          </a:bodyPr>
          <a:lstStyle/>
          <a:p>
            <a:r>
              <a:rPr sz="900" b="0" i="1">
                <a:solidFill>
                  <a:srgbClr val="5A6570"/>
                </a:solidFill>
                <a:latin typeface="Century Gothic"/>
              </a:rPr>
              <a:t>The SMART Bond program and the Next Generation Referendum are separate initiatives that fund different District priorities.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home/claude/art/band_wide.png"/>
          <p:cNvPicPr>
            <a:picLocks noChangeAspect="1"/>
          </p:cNvPicPr>
          <p:nvPr/>
        </p:nvPicPr>
        <p:blipFill>
          <a:blip r:embed="rId3"/>
          <a:stretch>
            <a:fillRect/>
          </a:stretch>
        </p:blipFill>
        <p:spPr>
          <a:xfrm>
            <a:off x="502920" y="274320"/>
            <a:ext cx="11185855" cy="697687"/>
          </a:xfrm>
          <a:prstGeom prst="rect">
            <a:avLst/>
          </a:prstGeom>
        </p:spPr>
      </p:pic>
      <p:sp>
        <p:nvSpPr>
          <p:cNvPr id="3" name="Text 0"/>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3200" b="1" dirty="0">
                <a:solidFill>
                  <a:srgbClr val="FFFFFF"/>
                </a:solidFill>
                <a:latin typeface="Century Gothic" pitchFamily="34" charset="0"/>
                <a:ea typeface="Century Gothic" pitchFamily="34" charset="-122"/>
                <a:cs typeface="Century Gothic" pitchFamily="34" charset="-120"/>
              </a:rPr>
              <a:t>Official Ballot Language</a:t>
            </a:r>
            <a:endParaRPr lang="en-US" sz="3200" dirty="0"/>
          </a:p>
        </p:txBody>
      </p:sp>
      <p:sp>
        <p:nvSpPr>
          <p:cNvPr id="4" name="Text 1"/>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a:ea typeface="Century Gothic" pitchFamily="34" charset="-122"/>
                <a:cs typeface="Century Gothic" pitchFamily="34" charset="-120"/>
              </a:rPr>
              <a:t>A renewal of the existing one-mill property tax</a:t>
            </a:r>
            <a:endParaRPr lang="en-US" sz="1000">
              <a:latin typeface="Century Gothic"/>
            </a:endParaRPr>
          </a:p>
        </p:txBody>
      </p:sp>
      <p:sp>
        <p:nvSpPr>
          <p:cNvPr id="5" name="Text 2"/>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1000" dirty="0">
                <a:solidFill>
                  <a:srgbClr val="5A6570"/>
                </a:solidFill>
                <a:latin typeface="Century Gothic" pitchFamily="34" charset="0"/>
                <a:ea typeface="Century Gothic" pitchFamily="34" charset="-122"/>
                <a:cs typeface="Century Gothic" pitchFamily="34" charset="-120"/>
              </a:rPr>
              <a:t>For Informational Purposes Only</a:t>
            </a:r>
            <a:endParaRPr lang="en-US" sz="1000" dirty="0"/>
          </a:p>
        </p:txBody>
      </p:sp>
      <p:sp>
        <p:nvSpPr>
          <p:cNvPr id="8" name="Shape 3"/>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9" name="Text 4"/>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11</a:t>
            </a:r>
            <a:endParaRPr lang="en-US" sz="1200" dirty="0"/>
          </a:p>
        </p:txBody>
      </p:sp>
      <p:sp>
        <p:nvSpPr>
          <p:cNvPr id="10" name="Shape 5"/>
          <p:cNvSpPr/>
          <p:nvPr/>
        </p:nvSpPr>
        <p:spPr>
          <a:xfrm>
            <a:off x="502920" y="1115568"/>
            <a:ext cx="11185855" cy="914400"/>
          </a:xfrm>
          <a:prstGeom prst="rect">
            <a:avLst/>
          </a:prstGeom>
          <a:solidFill>
            <a:srgbClr val="FFFFFF"/>
          </a:solidFill>
          <a:ln w="9525">
            <a:solidFill>
              <a:srgbClr val="D9E3EA"/>
            </a:solidFill>
            <a:prstDash val="solid"/>
          </a:ln>
        </p:spPr>
        <p:txBody>
          <a:bodyPr/>
          <a:lstStyle/>
          <a:p>
            <a:endParaRPr lang="en-US"/>
          </a:p>
        </p:txBody>
      </p:sp>
      <p:sp>
        <p:nvSpPr>
          <p:cNvPr id="11" name="Shape 6"/>
          <p:cNvSpPr/>
          <p:nvPr/>
        </p:nvSpPr>
        <p:spPr>
          <a:xfrm>
            <a:off x="502920" y="1115568"/>
            <a:ext cx="82296" cy="914400"/>
          </a:xfrm>
          <a:prstGeom prst="rect">
            <a:avLst/>
          </a:prstGeom>
          <a:solidFill>
            <a:srgbClr val="BE5B35"/>
          </a:solidFill>
          <a:ln w="12700">
            <a:solidFill>
              <a:srgbClr val="BE5B35"/>
            </a:solidFill>
            <a:prstDash val="solid"/>
          </a:ln>
        </p:spPr>
        <p:txBody>
          <a:bodyPr/>
          <a:lstStyle/>
          <a:p>
            <a:endParaRPr lang="en-US"/>
          </a:p>
        </p:txBody>
      </p:sp>
      <p:sp>
        <p:nvSpPr>
          <p:cNvPr id="12" name="Text 7"/>
          <p:cNvSpPr/>
          <p:nvPr/>
        </p:nvSpPr>
        <p:spPr>
          <a:xfrm>
            <a:off x="832104" y="1115568"/>
            <a:ext cx="10527487" cy="914400"/>
          </a:xfrm>
          <a:prstGeom prst="rect">
            <a:avLst/>
          </a:prstGeom>
          <a:noFill/>
          <a:ln/>
        </p:spPr>
        <p:txBody>
          <a:bodyPr wrap="square" lIns="0" tIns="0" rIns="0" bIns="0" rtlCol="0" anchor="ctr"/>
          <a:lstStyle/>
          <a:p>
            <a:pPr marL="0" indent="0" algn="l">
              <a:buNone/>
            </a:pPr>
            <a:r>
              <a:rPr lang="en-US" sz="1700" b="1" dirty="0">
                <a:solidFill>
                  <a:srgbClr val="1773A7"/>
                </a:solidFill>
                <a:latin typeface="Century Gothic" pitchFamily="34" charset="0"/>
                <a:ea typeface="Century Gothic" pitchFamily="34" charset="-122"/>
                <a:cs typeface="Century Gothic" pitchFamily="34" charset="-120"/>
              </a:rPr>
              <a:t>Fund School Employee Pay, Safety, and Mental Health through a One-Mill Property Tax Levy</a:t>
            </a:r>
            <a:endParaRPr lang="en-US" sz="1700" dirty="0"/>
          </a:p>
        </p:txBody>
      </p:sp>
      <p:sp>
        <p:nvSpPr>
          <p:cNvPr id="13" name="Shape 8"/>
          <p:cNvSpPr/>
          <p:nvPr/>
        </p:nvSpPr>
        <p:spPr>
          <a:xfrm>
            <a:off x="502920" y="2231136"/>
            <a:ext cx="11185855" cy="3291840"/>
          </a:xfrm>
          <a:prstGeom prst="rect">
            <a:avLst/>
          </a:prstGeom>
          <a:solidFill>
            <a:srgbClr val="E4F1F6"/>
          </a:solidFill>
          <a:ln w="12700">
            <a:solidFill>
              <a:srgbClr val="E4F1F6"/>
            </a:solidFill>
            <a:prstDash val="solid"/>
          </a:ln>
        </p:spPr>
        <p:txBody>
          <a:bodyPr/>
          <a:lstStyle/>
          <a:p>
            <a:endParaRPr lang="en-US"/>
          </a:p>
        </p:txBody>
      </p:sp>
      <p:sp>
        <p:nvSpPr>
          <p:cNvPr id="14" name="Text 9"/>
          <p:cNvSpPr/>
          <p:nvPr/>
        </p:nvSpPr>
        <p:spPr>
          <a:xfrm>
            <a:off x="905256" y="2231136"/>
            <a:ext cx="10381183" cy="3291840"/>
          </a:xfrm>
          <a:prstGeom prst="rect">
            <a:avLst/>
          </a:prstGeom>
          <a:noFill/>
          <a:ln/>
        </p:spPr>
        <p:txBody>
          <a:bodyPr wrap="square" lIns="0" tIns="0" rIns="0" bIns="0" rtlCol="0" anchor="ctr"/>
          <a:lstStyle/>
          <a:p>
            <a:pPr marL="0" indent="0" algn="l">
              <a:lnSpc>
                <a:spcPct val="134000"/>
              </a:lnSpc>
              <a:buNone/>
            </a:pPr>
            <a:r>
              <a:rPr lang="en-US" sz="1600" dirty="0">
                <a:solidFill>
                  <a:srgbClr val="1A1A1A"/>
                </a:solidFill>
                <a:latin typeface="Century Gothic" pitchFamily="34" charset="0"/>
                <a:ea typeface="Century Gothic" pitchFamily="34" charset="-122"/>
                <a:cs typeface="Century Gothic" pitchFamily="34" charset="-120"/>
              </a:rPr>
              <a:t>To enhance school safety and mental health services, recruit and retain highly qualified teachers and essential employees, improve student achievement, and support critical school operations, shall the School Board of Broward County continue to levy a one-mill ad valorem property tax from January 1, 2027, through December 31, 2030, to fund school safety personnel, mental health services, increased compensation for teachers, and school-based support staff for public and charter schools?</a:t>
            </a:r>
            <a:endParaRPr lang="en-US" sz="1600" dirty="0"/>
          </a:p>
        </p:txBody>
      </p:sp>
      <p:pic>
        <p:nvPicPr>
          <p:cNvPr id="7" name="Picture 2">
            <a:extLst>
              <a:ext uri="{FF2B5EF4-FFF2-40B4-BE49-F238E27FC236}">
                <a16:creationId xmlns:a16="http://schemas.microsoft.com/office/drawing/2014/main" id="{9BE824D0-C65D-0B08-9DFD-7BEF147A32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7891" y="6027749"/>
            <a:ext cx="3873246" cy="74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home/claude/art/band_wide.png"/>
          <p:cNvPicPr>
            <a:picLocks noChangeAspect="1"/>
          </p:cNvPicPr>
          <p:nvPr/>
        </p:nvPicPr>
        <p:blipFill>
          <a:blip r:embed="rId3"/>
          <a:stretch>
            <a:fillRect/>
          </a:stretch>
        </p:blipFill>
        <p:spPr>
          <a:xfrm>
            <a:off x="502920" y="274320"/>
            <a:ext cx="11185855" cy="697687"/>
          </a:xfrm>
          <a:prstGeom prst="rect">
            <a:avLst/>
          </a:prstGeom>
        </p:spPr>
      </p:pic>
      <p:sp>
        <p:nvSpPr>
          <p:cNvPr id="3" name="Text 0"/>
          <p:cNvSpPr/>
          <p:nvPr/>
        </p:nvSpPr>
        <p:spPr>
          <a:xfrm>
            <a:off x="502920" y="274320"/>
            <a:ext cx="10945368"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How will referendum funds be allocated, and who decides?</a:t>
            </a:r>
            <a:endParaRPr lang="en-US" sz="2800" dirty="0"/>
          </a:p>
        </p:txBody>
      </p:sp>
      <p:sp>
        <p:nvSpPr>
          <p:cNvPr id="4" name="Text 1"/>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1000" dirty="0"/>
          </a:p>
        </p:txBody>
      </p:sp>
      <p:sp>
        <p:nvSpPr>
          <p:cNvPr id="5" name="Text 2"/>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850" dirty="0">
                <a:solidFill>
                  <a:srgbClr val="5A6570"/>
                </a:solidFill>
                <a:latin typeface="Century Gothic"/>
                <a:ea typeface="Century Gothic" pitchFamily="34" charset="-122"/>
                <a:cs typeface="Century Gothic" pitchFamily="34" charset="-120"/>
              </a:rPr>
              <a:t>For </a:t>
            </a:r>
            <a:r>
              <a:rPr lang="en-US" sz="1000" dirty="0">
                <a:solidFill>
                  <a:srgbClr val="5A6570"/>
                </a:solidFill>
                <a:latin typeface="Century Gothic"/>
                <a:ea typeface="Century Gothic" pitchFamily="34" charset="-122"/>
                <a:cs typeface="Century Gothic" pitchFamily="34" charset="-120"/>
              </a:rPr>
              <a:t>Informational</a:t>
            </a:r>
            <a:r>
              <a:rPr lang="en-US" sz="850" dirty="0">
                <a:solidFill>
                  <a:srgbClr val="5A6570"/>
                </a:solidFill>
                <a:latin typeface="Century Gothic"/>
                <a:ea typeface="Century Gothic" pitchFamily="34" charset="-122"/>
                <a:cs typeface="Century Gothic" pitchFamily="34" charset="-120"/>
              </a:rPr>
              <a:t> Purposes Only</a:t>
            </a:r>
            <a:endParaRPr lang="en-US" sz="850" dirty="0">
              <a:latin typeface="Century Gothic"/>
            </a:endParaRPr>
          </a:p>
        </p:txBody>
      </p:sp>
      <p:sp>
        <p:nvSpPr>
          <p:cNvPr id="8" name="Shape 3"/>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9" name="Text 4"/>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12</a:t>
            </a:r>
            <a:endParaRPr lang="en-US" sz="1200" dirty="0"/>
          </a:p>
        </p:txBody>
      </p:sp>
      <p:sp>
        <p:nvSpPr>
          <p:cNvPr id="10" name="Text 5"/>
          <p:cNvSpPr/>
          <p:nvPr/>
        </p:nvSpPr>
        <p:spPr>
          <a:xfrm>
            <a:off x="502920" y="1115568"/>
            <a:ext cx="11185855" cy="868680"/>
          </a:xfrm>
          <a:prstGeom prst="rect">
            <a:avLst/>
          </a:prstGeom>
          <a:noFill/>
          <a:ln/>
        </p:spPr>
        <p:txBody>
          <a:bodyPr wrap="square" lIns="0" tIns="0" rIns="0" bIns="0" rtlCol="0" anchor="t"/>
          <a:lstStyle/>
          <a:p>
            <a:pPr marL="0" indent="0" algn="l">
              <a:lnSpc>
                <a:spcPct val="125000"/>
              </a:lnSpc>
              <a:buNone/>
            </a:pPr>
            <a:r>
              <a:rPr lang="en-US" sz="1600" dirty="0">
                <a:solidFill>
                  <a:srgbClr val="1A1A1A"/>
                </a:solidFill>
                <a:latin typeface="Century Gothic" pitchFamily="34" charset="0"/>
                <a:ea typeface="Century Gothic" pitchFamily="34" charset="-122"/>
                <a:cs typeface="Century Gothic" pitchFamily="34" charset="-120"/>
              </a:rPr>
              <a:t>The School Board of Broward County, FL, retains the authority to vote on the allocation of referendum funds each year through its formal budget adoption process. The public will have an opportunity to comment on the allocation of funds prior to distribution.</a:t>
            </a:r>
            <a:endParaRPr lang="en-US" sz="1600" dirty="0"/>
          </a:p>
        </p:txBody>
      </p:sp>
      <p:sp>
        <p:nvSpPr>
          <p:cNvPr id="11" name="Text 6"/>
          <p:cNvSpPr/>
          <p:nvPr/>
        </p:nvSpPr>
        <p:spPr>
          <a:xfrm>
            <a:off x="502920" y="2084832"/>
            <a:ext cx="11185855" cy="402336"/>
          </a:xfrm>
          <a:prstGeom prst="rect">
            <a:avLst/>
          </a:prstGeom>
          <a:noFill/>
          <a:ln/>
        </p:spPr>
        <p:txBody>
          <a:bodyPr wrap="square" lIns="0" tIns="0" rIns="0" bIns="0" rtlCol="0" anchor="ctr"/>
          <a:lstStyle/>
          <a:p>
            <a:pPr marL="0" indent="0" algn="l">
              <a:buNone/>
            </a:pPr>
            <a:r>
              <a:rPr lang="en-US" sz="1600" b="1" dirty="0">
                <a:solidFill>
                  <a:srgbClr val="1773A7"/>
                </a:solidFill>
                <a:latin typeface="Century Gothic" pitchFamily="34" charset="0"/>
                <a:ea typeface="Century Gothic" pitchFamily="34" charset="-122"/>
                <a:cs typeface="Century Gothic" pitchFamily="34" charset="-120"/>
              </a:rPr>
              <a:t>The referendum renewal would continue securing funds for all public schools — including charter schools — to:</a:t>
            </a:r>
            <a:endParaRPr lang="en-US" sz="1600" dirty="0"/>
          </a:p>
        </p:txBody>
      </p:sp>
      <p:grpSp>
        <p:nvGrpSpPr>
          <p:cNvPr id="27" name="Group 26">
            <a:extLst>
              <a:ext uri="{FF2B5EF4-FFF2-40B4-BE49-F238E27FC236}">
                <a16:creationId xmlns:a16="http://schemas.microsoft.com/office/drawing/2014/main" id="{763A28C6-6A1C-59C7-EC43-3259F419DED1}"/>
              </a:ext>
            </a:extLst>
          </p:cNvPr>
          <p:cNvGrpSpPr/>
          <p:nvPr/>
        </p:nvGrpSpPr>
        <p:grpSpPr>
          <a:xfrm>
            <a:off x="2159000" y="2633472"/>
            <a:ext cx="7406640" cy="2304288"/>
            <a:chOff x="502920" y="2596896"/>
            <a:chExt cx="7406640" cy="2304288"/>
          </a:xfrm>
        </p:grpSpPr>
        <p:sp>
          <p:nvSpPr>
            <p:cNvPr id="12" name="Shape 7"/>
            <p:cNvSpPr/>
            <p:nvPr/>
          </p:nvSpPr>
          <p:spPr>
            <a:xfrm>
              <a:off x="502920" y="2596896"/>
              <a:ext cx="3630168" cy="2304288"/>
            </a:xfrm>
            <a:prstGeom prst="rect">
              <a:avLst/>
            </a:prstGeom>
            <a:solidFill>
              <a:srgbClr val="FFFFFF"/>
            </a:solidFill>
            <a:ln w="9525">
              <a:solidFill>
                <a:srgbClr val="D9E3EA"/>
              </a:solidFill>
              <a:prstDash val="solid"/>
            </a:ln>
          </p:spPr>
          <p:txBody>
            <a:bodyPr/>
            <a:lstStyle/>
            <a:p>
              <a:pPr algn="ctr"/>
              <a:endParaRPr lang="en-US"/>
            </a:p>
          </p:txBody>
        </p:sp>
        <p:sp>
          <p:nvSpPr>
            <p:cNvPr id="13" name="Shape 8"/>
            <p:cNvSpPr/>
            <p:nvPr/>
          </p:nvSpPr>
          <p:spPr>
            <a:xfrm>
              <a:off x="502920" y="2596896"/>
              <a:ext cx="82296" cy="2304288"/>
            </a:xfrm>
            <a:prstGeom prst="rect">
              <a:avLst/>
            </a:prstGeom>
            <a:solidFill>
              <a:srgbClr val="1773A7"/>
            </a:solidFill>
            <a:ln w="12700">
              <a:solidFill>
                <a:srgbClr val="1773A7"/>
              </a:solidFill>
              <a:prstDash val="solid"/>
            </a:ln>
          </p:spPr>
          <p:txBody>
            <a:bodyPr/>
            <a:lstStyle/>
            <a:p>
              <a:endParaRPr lang="en-US"/>
            </a:p>
          </p:txBody>
        </p:sp>
        <p:sp>
          <p:nvSpPr>
            <p:cNvPr id="14" name="Text 9"/>
            <p:cNvSpPr/>
            <p:nvPr/>
          </p:nvSpPr>
          <p:spPr>
            <a:xfrm>
              <a:off x="813816" y="2798064"/>
              <a:ext cx="3081528" cy="566928"/>
            </a:xfrm>
            <a:prstGeom prst="rect">
              <a:avLst/>
            </a:prstGeom>
            <a:noFill/>
            <a:ln/>
          </p:spPr>
          <p:txBody>
            <a:bodyPr wrap="square" lIns="0" tIns="0" rIns="0" bIns="0" rtlCol="0" anchor="ctr"/>
            <a:lstStyle/>
            <a:p>
              <a:pPr marL="0" indent="0" algn="l">
                <a:buNone/>
              </a:pPr>
              <a:r>
                <a:rPr lang="en-US" sz="2300" b="1" dirty="0">
                  <a:solidFill>
                    <a:srgbClr val="1773A7"/>
                  </a:solidFill>
                  <a:latin typeface="Century Gothic" pitchFamily="34" charset="0"/>
                  <a:ea typeface="Century Gothic" pitchFamily="34" charset="-122"/>
                  <a:cs typeface="Century Gothic" pitchFamily="34" charset="-120"/>
                </a:rPr>
                <a:t>90% or more</a:t>
              </a:r>
              <a:endParaRPr lang="en-US" sz="2300" dirty="0"/>
            </a:p>
          </p:txBody>
        </p:sp>
        <p:sp>
          <p:nvSpPr>
            <p:cNvPr id="15" name="Text 10"/>
            <p:cNvSpPr/>
            <p:nvPr/>
          </p:nvSpPr>
          <p:spPr>
            <a:xfrm>
              <a:off x="813816" y="3419856"/>
              <a:ext cx="3081528" cy="1298448"/>
            </a:xfrm>
            <a:prstGeom prst="rect">
              <a:avLst/>
            </a:prstGeom>
            <a:noFill/>
            <a:ln/>
          </p:spPr>
          <p:txBody>
            <a:bodyPr wrap="square" lIns="0" tIns="0" rIns="0" bIns="0" rtlCol="0" anchor="t"/>
            <a:lstStyle/>
            <a:p>
              <a:pPr marL="0" indent="0" algn="l">
                <a:lnSpc>
                  <a:spcPct val="125000"/>
                </a:lnSpc>
                <a:buNone/>
              </a:pPr>
              <a:r>
                <a:rPr lang="en-US" sz="1400" dirty="0">
                  <a:solidFill>
                    <a:srgbClr val="1A1A1A"/>
                  </a:solidFill>
                  <a:latin typeface="Century Gothic" pitchFamily="34" charset="0"/>
                  <a:ea typeface="Century Gothic" pitchFamily="34" charset="-122"/>
                  <a:cs typeface="Century Gothic" pitchFamily="34" charset="-120"/>
                </a:rPr>
                <a:t>to provide compensation supplements to recruit and retain teachers and eligible staff</a:t>
              </a:r>
              <a:endParaRPr lang="en-US" sz="1400" dirty="0"/>
            </a:p>
          </p:txBody>
        </p:sp>
        <p:sp>
          <p:nvSpPr>
            <p:cNvPr id="16" name="Shape 11"/>
            <p:cNvSpPr/>
            <p:nvPr/>
          </p:nvSpPr>
          <p:spPr>
            <a:xfrm>
              <a:off x="4279392" y="2596896"/>
              <a:ext cx="3630168" cy="2304288"/>
            </a:xfrm>
            <a:prstGeom prst="rect">
              <a:avLst/>
            </a:prstGeom>
            <a:solidFill>
              <a:srgbClr val="F7F1ED"/>
            </a:solidFill>
            <a:ln w="9525">
              <a:solidFill>
                <a:srgbClr val="D9E3EA"/>
              </a:solidFill>
              <a:prstDash val="solid"/>
            </a:ln>
          </p:spPr>
          <p:txBody>
            <a:bodyPr/>
            <a:lstStyle/>
            <a:p>
              <a:pPr algn="ctr"/>
              <a:endParaRPr lang="en-US"/>
            </a:p>
          </p:txBody>
        </p:sp>
        <p:sp>
          <p:nvSpPr>
            <p:cNvPr id="17" name="Shape 12"/>
            <p:cNvSpPr/>
            <p:nvPr/>
          </p:nvSpPr>
          <p:spPr>
            <a:xfrm>
              <a:off x="4279392" y="2596896"/>
              <a:ext cx="82296" cy="2304288"/>
            </a:xfrm>
            <a:prstGeom prst="rect">
              <a:avLst/>
            </a:prstGeom>
            <a:solidFill>
              <a:srgbClr val="BE5B35"/>
            </a:solidFill>
            <a:ln w="12700">
              <a:solidFill>
                <a:srgbClr val="BE5B35"/>
              </a:solidFill>
              <a:prstDash val="solid"/>
            </a:ln>
          </p:spPr>
          <p:txBody>
            <a:bodyPr/>
            <a:lstStyle/>
            <a:p>
              <a:endParaRPr lang="en-US"/>
            </a:p>
          </p:txBody>
        </p:sp>
        <p:sp>
          <p:nvSpPr>
            <p:cNvPr id="18" name="Text 13"/>
            <p:cNvSpPr/>
            <p:nvPr/>
          </p:nvSpPr>
          <p:spPr>
            <a:xfrm>
              <a:off x="4590288" y="2798064"/>
              <a:ext cx="3081528" cy="566928"/>
            </a:xfrm>
            <a:prstGeom prst="rect">
              <a:avLst/>
            </a:prstGeom>
            <a:noFill/>
            <a:ln/>
          </p:spPr>
          <p:txBody>
            <a:bodyPr wrap="square" lIns="0" tIns="0" rIns="0" bIns="0" rtlCol="0" anchor="ctr"/>
            <a:lstStyle/>
            <a:p>
              <a:pPr marL="0" indent="0" algn="l">
                <a:buNone/>
              </a:pPr>
              <a:r>
                <a:rPr lang="en-US" sz="2300" b="1" dirty="0">
                  <a:solidFill>
                    <a:srgbClr val="BE5B35"/>
                  </a:solidFill>
                  <a:latin typeface="Century Gothic" pitchFamily="34" charset="0"/>
                  <a:ea typeface="Century Gothic" pitchFamily="34" charset="-122"/>
                  <a:cs typeface="Century Gothic" pitchFamily="34" charset="-120"/>
                </a:rPr>
                <a:t>Up to 10%</a:t>
              </a:r>
              <a:endParaRPr lang="en-US" sz="2300" dirty="0"/>
            </a:p>
          </p:txBody>
        </p:sp>
        <p:sp>
          <p:nvSpPr>
            <p:cNvPr id="19" name="Text 14"/>
            <p:cNvSpPr/>
            <p:nvPr/>
          </p:nvSpPr>
          <p:spPr>
            <a:xfrm>
              <a:off x="4590288" y="3419856"/>
              <a:ext cx="3081528" cy="1298448"/>
            </a:xfrm>
            <a:prstGeom prst="rect">
              <a:avLst/>
            </a:prstGeom>
            <a:noFill/>
            <a:ln/>
          </p:spPr>
          <p:txBody>
            <a:bodyPr wrap="square" lIns="0" tIns="0" rIns="0" bIns="0" rtlCol="0" anchor="t"/>
            <a:lstStyle/>
            <a:p>
              <a:pPr>
                <a:lnSpc>
                  <a:spcPct val="125000"/>
                </a:lnSpc>
              </a:pPr>
              <a:r>
                <a:rPr lang="en-US" sz="1400" dirty="0">
                  <a:solidFill>
                    <a:srgbClr val="1A1A1A"/>
                  </a:solidFill>
                  <a:latin typeface="Century Gothic" pitchFamily="34" charset="0"/>
                  <a:ea typeface="Century Gothic" pitchFamily="34" charset="-122"/>
                  <a:cs typeface="Century Gothic" pitchFamily="34" charset="-120"/>
                </a:rPr>
                <a:t>to provide funding for school resource officers and school safety staff, and to preserve important programs, such as mental health services and personnel</a:t>
              </a:r>
              <a:endParaRPr lang="en-US" sz="1400" dirty="0"/>
            </a:p>
            <a:p>
              <a:pPr marL="0" indent="0" algn="l">
                <a:lnSpc>
                  <a:spcPct val="125000"/>
                </a:lnSpc>
                <a:buNone/>
              </a:pPr>
              <a:endParaRPr lang="en-US" sz="1400" dirty="0"/>
            </a:p>
          </p:txBody>
        </p:sp>
      </p:grpSp>
      <p:sp>
        <p:nvSpPr>
          <p:cNvPr id="24" name="Text 19"/>
          <p:cNvSpPr/>
          <p:nvPr/>
        </p:nvSpPr>
        <p:spPr>
          <a:xfrm>
            <a:off x="502920" y="5084064"/>
            <a:ext cx="11185855" cy="548640"/>
          </a:xfrm>
          <a:prstGeom prst="rect">
            <a:avLst/>
          </a:prstGeom>
          <a:noFill/>
          <a:ln/>
        </p:spPr>
        <p:txBody>
          <a:bodyPr wrap="square" lIns="0" tIns="0" rIns="0" bIns="0" rtlCol="0" anchor="t"/>
          <a:lstStyle/>
          <a:p>
            <a:pPr marL="0" indent="0" algn="l">
              <a:lnSpc>
                <a:spcPct val="120000"/>
              </a:lnSpc>
              <a:buNone/>
            </a:pPr>
            <a:r>
              <a:rPr lang="en-US" sz="1600" i="1" dirty="0">
                <a:solidFill>
                  <a:srgbClr val="5A6570"/>
                </a:solidFill>
                <a:latin typeface="Century Gothic"/>
                <a:ea typeface="Century Gothic" pitchFamily="34" charset="-122"/>
                <a:cs typeface="Century Gothic" pitchFamily="34" charset="-120"/>
              </a:rPr>
              <a:t>All compensation will be subject to collective bargaining. These funds will not be available until the 2027/28 school year.</a:t>
            </a:r>
            <a:endParaRPr lang="en-US" sz="1600">
              <a:latin typeface="Century Gothic"/>
            </a:endParaRPr>
          </a:p>
        </p:txBody>
      </p:sp>
      <p:pic>
        <p:nvPicPr>
          <p:cNvPr id="7" name="Picture 2">
            <a:extLst>
              <a:ext uri="{FF2B5EF4-FFF2-40B4-BE49-F238E27FC236}">
                <a16:creationId xmlns:a16="http://schemas.microsoft.com/office/drawing/2014/main" id="{F69ECACD-030A-C324-DE05-E7E13FD7D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7891" y="6027749"/>
            <a:ext cx="3873246" cy="74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home/claude/art/band_wide.png"/>
          <p:cNvPicPr>
            <a:picLocks noChangeAspect="1"/>
          </p:cNvPicPr>
          <p:nvPr/>
        </p:nvPicPr>
        <p:blipFill>
          <a:blip r:embed="rId2"/>
          <a:stretch>
            <a:fillRect/>
          </a:stretch>
        </p:blipFill>
        <p:spPr>
          <a:xfrm>
            <a:off x="502920" y="274320"/>
            <a:ext cx="11185855" cy="697687"/>
          </a:xfrm>
          <a:prstGeom prst="rect">
            <a:avLst/>
          </a:prstGeom>
        </p:spPr>
      </p:pic>
      <p:sp>
        <p:nvSpPr>
          <p:cNvPr id="3" name="Text 0"/>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Cost Savings Measures</a:t>
            </a:r>
            <a:endParaRPr lang="en-US" sz="2800" dirty="0"/>
          </a:p>
        </p:txBody>
      </p:sp>
      <p:sp>
        <p:nvSpPr>
          <p:cNvPr id="4" name="Text 1"/>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a:ea typeface="Century Gothic" pitchFamily="34" charset="-122"/>
                <a:cs typeface="Century Gothic" pitchFamily="34" charset="-120"/>
              </a:rPr>
              <a:t>A renewal of the existing one-mill property tax</a:t>
            </a:r>
            <a:endParaRPr lang="en-US" sz="1000">
              <a:latin typeface="Century Gothic"/>
            </a:endParaRPr>
          </a:p>
        </p:txBody>
      </p:sp>
      <p:sp>
        <p:nvSpPr>
          <p:cNvPr id="5" name="Text 2"/>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1000" dirty="0">
                <a:solidFill>
                  <a:srgbClr val="5A6570"/>
                </a:solidFill>
                <a:latin typeface="Century Gothic" pitchFamily="34" charset="0"/>
                <a:ea typeface="Century Gothic" pitchFamily="34" charset="-122"/>
                <a:cs typeface="Century Gothic" pitchFamily="34" charset="-120"/>
              </a:rPr>
              <a:t>For Informational Purposes Only</a:t>
            </a:r>
            <a:endParaRPr lang="en-US" sz="1000" dirty="0"/>
          </a:p>
        </p:txBody>
      </p:sp>
      <p:sp>
        <p:nvSpPr>
          <p:cNvPr id="8" name="Shape 3"/>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dirty="0"/>
          </a:p>
        </p:txBody>
      </p:sp>
      <p:sp>
        <p:nvSpPr>
          <p:cNvPr id="9" name="Text 4"/>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13</a:t>
            </a:r>
            <a:endParaRPr lang="en-US" sz="1200" dirty="0"/>
          </a:p>
        </p:txBody>
      </p:sp>
      <p:sp>
        <p:nvSpPr>
          <p:cNvPr id="10" name="Shape 5"/>
          <p:cNvSpPr/>
          <p:nvPr/>
        </p:nvSpPr>
        <p:spPr>
          <a:xfrm>
            <a:off x="502920" y="1115568"/>
            <a:ext cx="11185855" cy="786384"/>
          </a:xfrm>
          <a:prstGeom prst="rect">
            <a:avLst/>
          </a:prstGeom>
          <a:solidFill>
            <a:srgbClr val="E4F1F6"/>
          </a:solidFill>
          <a:ln w="12700">
            <a:solidFill>
              <a:srgbClr val="E4F1F6"/>
            </a:solidFill>
            <a:prstDash val="solid"/>
          </a:ln>
        </p:spPr>
        <p:txBody>
          <a:bodyPr/>
          <a:lstStyle/>
          <a:p>
            <a:endParaRPr lang="en-US"/>
          </a:p>
        </p:txBody>
      </p:sp>
      <p:sp>
        <p:nvSpPr>
          <p:cNvPr id="11" name="Text 6"/>
          <p:cNvSpPr/>
          <p:nvPr/>
        </p:nvSpPr>
        <p:spPr>
          <a:xfrm>
            <a:off x="832104" y="1115568"/>
            <a:ext cx="10527487" cy="786384"/>
          </a:xfrm>
          <a:prstGeom prst="rect">
            <a:avLst/>
          </a:prstGeom>
          <a:noFill/>
          <a:ln/>
        </p:spPr>
        <p:txBody>
          <a:bodyPr wrap="square" lIns="0" tIns="0" rIns="0" bIns="0" rtlCol="0" anchor="ctr"/>
          <a:lstStyle/>
          <a:p>
            <a:pPr marL="0" indent="0" algn="l">
              <a:lnSpc>
                <a:spcPct val="120000"/>
              </a:lnSpc>
              <a:buNone/>
            </a:pPr>
            <a:r>
              <a:rPr lang="en-US" sz="1600" b="1" dirty="0">
                <a:solidFill>
                  <a:srgbClr val="1773A7"/>
                </a:solidFill>
                <a:latin typeface="Century Gothic"/>
                <a:ea typeface="Century Gothic" pitchFamily="34" charset="-122"/>
                <a:cs typeface="Century Gothic" pitchFamily="34" charset="-120"/>
              </a:rPr>
              <a:t>Before asking voters to renew dedicated Secure The Next Generation Referendum renewal funding, the District has worked to reduce costs elsewhere in its General Fund budget – separate from the compensation, safety and mental health positions this referendum protects.</a:t>
            </a:r>
            <a:endParaRPr lang="en-US" sz="1600" dirty="0">
              <a:latin typeface="Century Gothic"/>
            </a:endParaRPr>
          </a:p>
        </p:txBody>
      </p:sp>
      <p:sp>
        <p:nvSpPr>
          <p:cNvPr id="12" name="Shape 7"/>
          <p:cNvSpPr/>
          <p:nvPr/>
        </p:nvSpPr>
        <p:spPr>
          <a:xfrm>
            <a:off x="502920" y="2084832"/>
            <a:ext cx="2120128" cy="1650000"/>
          </a:xfrm>
          <a:prstGeom prst="rect">
            <a:avLst/>
          </a:prstGeom>
          <a:solidFill>
            <a:srgbClr val="FFFFFF"/>
          </a:solidFill>
          <a:ln w="9525">
            <a:solidFill>
              <a:srgbClr val="D9E3EA"/>
            </a:solidFill>
            <a:prstDash val="solid"/>
          </a:ln>
        </p:spPr>
        <p:txBody>
          <a:bodyPr/>
          <a:lstStyle/>
          <a:p>
            <a:endParaRPr lang="en-US" dirty="0"/>
          </a:p>
        </p:txBody>
      </p:sp>
      <p:sp>
        <p:nvSpPr>
          <p:cNvPr id="13" name="Shape 8"/>
          <p:cNvSpPr/>
          <p:nvPr/>
        </p:nvSpPr>
        <p:spPr>
          <a:xfrm>
            <a:off x="502920" y="2084832"/>
            <a:ext cx="82296" cy="1650000"/>
          </a:xfrm>
          <a:prstGeom prst="rect">
            <a:avLst/>
          </a:prstGeom>
          <a:solidFill>
            <a:srgbClr val="1773A7"/>
          </a:solidFill>
          <a:ln w="12700">
            <a:solidFill>
              <a:srgbClr val="1773A7"/>
            </a:solidFill>
            <a:prstDash val="solid"/>
          </a:ln>
        </p:spPr>
        <p:txBody>
          <a:bodyPr/>
          <a:lstStyle/>
          <a:p>
            <a:endParaRPr lang="en-US"/>
          </a:p>
        </p:txBody>
      </p:sp>
      <p:sp>
        <p:nvSpPr>
          <p:cNvPr id="14" name="Text 9"/>
          <p:cNvSpPr/>
          <p:nvPr/>
        </p:nvSpPr>
        <p:spPr>
          <a:xfrm>
            <a:off x="702920" y="2210000"/>
            <a:ext cx="1720128" cy="560000"/>
          </a:xfrm>
          <a:prstGeom prst="rect">
            <a:avLst/>
          </a:prstGeom>
          <a:noFill/>
          <a:ln/>
        </p:spPr>
        <p:txBody>
          <a:bodyPr wrap="square" lIns="0" tIns="0" rIns="0" bIns="0" rtlCol="0" anchor="ctr"/>
          <a:lstStyle/>
          <a:p>
            <a:pPr marL="0" indent="0" algn="l">
              <a:buNone/>
            </a:pPr>
            <a:r>
              <a:rPr lang="en-US" sz="2400" b="1" dirty="0">
                <a:solidFill>
                  <a:srgbClr val="1773A7"/>
                </a:solidFill>
                <a:latin typeface="Century Gothic" pitchFamily="34" charset="0"/>
                <a:ea typeface="Century Gothic" pitchFamily="34" charset="-122"/>
                <a:cs typeface="Century Gothic" pitchFamily="34" charset="-120"/>
              </a:rPr>
              <a:t>1,000</a:t>
            </a:r>
            <a:endParaRPr lang="en-US" sz="2400" dirty="0"/>
          </a:p>
        </p:txBody>
      </p:sp>
      <p:sp>
        <p:nvSpPr>
          <p:cNvPr id="15" name="Text 10"/>
          <p:cNvSpPr/>
          <p:nvPr/>
        </p:nvSpPr>
        <p:spPr>
          <a:xfrm>
            <a:off x="702920" y="2790000"/>
            <a:ext cx="1720128" cy="380000"/>
          </a:xfrm>
          <a:prstGeom prst="rect">
            <a:avLst/>
          </a:prstGeom>
          <a:noFill/>
          <a:ln/>
        </p:spPr>
        <p:txBody>
          <a:bodyPr wrap="square" lIns="0" tIns="0" rIns="0" bIns="0" rtlCol="0" anchor="t"/>
          <a:lstStyle/>
          <a:p>
            <a:pPr marL="0" indent="0" algn="l">
              <a:buNone/>
            </a:pPr>
            <a:r>
              <a:rPr lang="en-US" sz="1150" b="1" dirty="0">
                <a:solidFill>
                  <a:srgbClr val="1A1A1A"/>
                </a:solidFill>
                <a:latin typeface="Century Gothic" pitchFamily="34" charset="0"/>
                <a:ea typeface="Century Gothic" pitchFamily="34" charset="-122"/>
                <a:cs typeface="Century Gothic" pitchFamily="34" charset="-120"/>
              </a:rPr>
              <a:t>Positions Reduced</a:t>
            </a:r>
            <a:endParaRPr lang="en-US" sz="1150" dirty="0"/>
          </a:p>
        </p:txBody>
      </p:sp>
      <p:sp>
        <p:nvSpPr>
          <p:cNvPr id="17" name="Shape 12"/>
          <p:cNvSpPr/>
          <p:nvPr/>
        </p:nvSpPr>
        <p:spPr>
          <a:xfrm>
            <a:off x="2769352" y="2084832"/>
            <a:ext cx="2120128" cy="1650000"/>
          </a:xfrm>
          <a:prstGeom prst="rect">
            <a:avLst/>
          </a:prstGeom>
          <a:solidFill>
            <a:srgbClr val="E4F1F6"/>
          </a:solidFill>
          <a:ln w="9525">
            <a:solidFill>
              <a:srgbClr val="D9E3EA"/>
            </a:solidFill>
            <a:prstDash val="solid"/>
          </a:ln>
        </p:spPr>
        <p:txBody>
          <a:bodyPr/>
          <a:lstStyle/>
          <a:p>
            <a:endParaRPr lang="en-US" dirty="0"/>
          </a:p>
        </p:txBody>
      </p:sp>
      <p:sp>
        <p:nvSpPr>
          <p:cNvPr id="18" name="Shape 13"/>
          <p:cNvSpPr/>
          <p:nvPr/>
        </p:nvSpPr>
        <p:spPr>
          <a:xfrm>
            <a:off x="2769352" y="2084832"/>
            <a:ext cx="82296" cy="1650000"/>
          </a:xfrm>
          <a:prstGeom prst="rect">
            <a:avLst/>
          </a:prstGeom>
          <a:solidFill>
            <a:srgbClr val="BE5B35"/>
          </a:solidFill>
          <a:ln w="12700">
            <a:solidFill>
              <a:srgbClr val="BE5B35"/>
            </a:solidFill>
            <a:prstDash val="solid"/>
          </a:ln>
        </p:spPr>
        <p:txBody>
          <a:bodyPr/>
          <a:lstStyle/>
          <a:p>
            <a:endParaRPr lang="en-US"/>
          </a:p>
        </p:txBody>
      </p:sp>
      <p:sp>
        <p:nvSpPr>
          <p:cNvPr id="19" name="Text 14"/>
          <p:cNvSpPr/>
          <p:nvPr/>
        </p:nvSpPr>
        <p:spPr>
          <a:xfrm>
            <a:off x="2969352" y="2210000"/>
            <a:ext cx="1720128" cy="560000"/>
          </a:xfrm>
          <a:prstGeom prst="rect">
            <a:avLst/>
          </a:prstGeom>
          <a:noFill/>
          <a:ln/>
        </p:spPr>
        <p:txBody>
          <a:bodyPr wrap="square" lIns="0" tIns="0" rIns="0" bIns="0" rtlCol="0" anchor="ctr"/>
          <a:lstStyle/>
          <a:p>
            <a:pPr marL="0" indent="0" algn="l">
              <a:buNone/>
            </a:pPr>
            <a:r>
              <a:rPr lang="en-US" sz="2400" b="1" dirty="0">
                <a:solidFill>
                  <a:srgbClr val="BE5B35"/>
                </a:solidFill>
                <a:latin typeface="Century Gothic" pitchFamily="34" charset="0"/>
                <a:ea typeface="Century Gothic" pitchFamily="34" charset="-122"/>
                <a:cs typeface="Century Gothic" pitchFamily="34" charset="-120"/>
              </a:rPr>
              <a:t>$54M</a:t>
            </a:r>
            <a:endParaRPr lang="en-US" sz="2400" dirty="0"/>
          </a:p>
        </p:txBody>
      </p:sp>
      <p:sp>
        <p:nvSpPr>
          <p:cNvPr id="20" name="Text 15"/>
          <p:cNvSpPr/>
          <p:nvPr/>
        </p:nvSpPr>
        <p:spPr>
          <a:xfrm>
            <a:off x="2969352" y="2790000"/>
            <a:ext cx="1720128" cy="380000"/>
          </a:xfrm>
          <a:prstGeom prst="rect">
            <a:avLst/>
          </a:prstGeom>
          <a:noFill/>
          <a:ln/>
        </p:spPr>
        <p:txBody>
          <a:bodyPr wrap="square" lIns="0" tIns="0" rIns="0" bIns="0" rtlCol="0" anchor="t"/>
          <a:lstStyle/>
          <a:p>
            <a:pPr marL="0" indent="0" algn="l">
              <a:buNone/>
            </a:pPr>
            <a:r>
              <a:rPr lang="en-US" sz="1150" b="1" dirty="0">
                <a:solidFill>
                  <a:srgbClr val="1A1A1A"/>
                </a:solidFill>
                <a:latin typeface="Century Gothic" pitchFamily="34" charset="0"/>
                <a:ea typeface="Century Gothic" pitchFamily="34" charset="-122"/>
                <a:cs typeface="Century Gothic" pitchFamily="34" charset="-120"/>
              </a:rPr>
              <a:t>Est. Recurring Savings</a:t>
            </a:r>
            <a:endParaRPr lang="en-US" sz="1150" dirty="0"/>
          </a:p>
        </p:txBody>
      </p:sp>
      <p:sp>
        <p:nvSpPr>
          <p:cNvPr id="21" name="Text 16"/>
          <p:cNvSpPr/>
          <p:nvPr/>
        </p:nvSpPr>
        <p:spPr>
          <a:xfrm>
            <a:off x="2969352" y="3190000"/>
            <a:ext cx="1720128" cy="420000"/>
          </a:xfrm>
          <a:prstGeom prst="rect">
            <a:avLst/>
          </a:prstGeom>
          <a:noFill/>
          <a:ln/>
        </p:spPr>
        <p:txBody>
          <a:bodyPr wrap="square" lIns="0" tIns="0" rIns="0" bIns="0" rtlCol="0" anchor="t"/>
          <a:lstStyle/>
          <a:p>
            <a:pPr marL="0" indent="0" algn="l">
              <a:buNone/>
            </a:pPr>
            <a:r>
              <a:rPr lang="en-US" sz="850" i="1" dirty="0">
                <a:solidFill>
                  <a:srgbClr val="6B6B6B"/>
                </a:solidFill>
                <a:latin typeface="Century Gothic" pitchFamily="34" charset="0"/>
                <a:ea typeface="Century Gothic" pitchFamily="34" charset="-122"/>
                <a:cs typeface="Century Gothic" pitchFamily="34" charset="-120"/>
              </a:rPr>
              <a:t>$26M in General Fund savings</a:t>
            </a:r>
            <a:endParaRPr lang="en-US" sz="850" i="1" dirty="0"/>
          </a:p>
        </p:txBody>
      </p:sp>
      <p:sp>
        <p:nvSpPr>
          <p:cNvPr id="22" name="Shape 17"/>
          <p:cNvSpPr/>
          <p:nvPr/>
        </p:nvSpPr>
        <p:spPr>
          <a:xfrm>
            <a:off x="5035784" y="2084832"/>
            <a:ext cx="2120128" cy="1650000"/>
          </a:xfrm>
          <a:prstGeom prst="rect">
            <a:avLst/>
          </a:prstGeom>
          <a:solidFill>
            <a:srgbClr val="FFFFFF"/>
          </a:solidFill>
          <a:ln w="9525">
            <a:solidFill>
              <a:srgbClr val="D9E3EA"/>
            </a:solidFill>
            <a:prstDash val="solid"/>
          </a:ln>
        </p:spPr>
        <p:txBody>
          <a:bodyPr/>
          <a:lstStyle/>
          <a:p>
            <a:endParaRPr lang="en-US" dirty="0"/>
          </a:p>
        </p:txBody>
      </p:sp>
      <p:sp>
        <p:nvSpPr>
          <p:cNvPr id="23" name="Shape 18"/>
          <p:cNvSpPr/>
          <p:nvPr/>
        </p:nvSpPr>
        <p:spPr>
          <a:xfrm>
            <a:off x="5035784" y="2084832"/>
            <a:ext cx="82296" cy="1650000"/>
          </a:xfrm>
          <a:prstGeom prst="rect">
            <a:avLst/>
          </a:prstGeom>
          <a:solidFill>
            <a:srgbClr val="1773A7"/>
          </a:solidFill>
          <a:ln w="12700">
            <a:solidFill>
              <a:srgbClr val="1773A7"/>
            </a:solidFill>
            <a:prstDash val="solid"/>
          </a:ln>
        </p:spPr>
        <p:txBody>
          <a:bodyPr/>
          <a:lstStyle/>
          <a:p>
            <a:endParaRPr lang="en-US"/>
          </a:p>
        </p:txBody>
      </p:sp>
      <p:sp>
        <p:nvSpPr>
          <p:cNvPr id="24" name="Text 19"/>
          <p:cNvSpPr/>
          <p:nvPr/>
        </p:nvSpPr>
        <p:spPr>
          <a:xfrm>
            <a:off x="5235784" y="2210000"/>
            <a:ext cx="1720128" cy="560000"/>
          </a:xfrm>
          <a:prstGeom prst="rect">
            <a:avLst/>
          </a:prstGeom>
          <a:noFill/>
          <a:ln/>
        </p:spPr>
        <p:txBody>
          <a:bodyPr wrap="square" lIns="0" tIns="0" rIns="0" bIns="0" rtlCol="0" anchor="ctr"/>
          <a:lstStyle/>
          <a:p>
            <a:pPr marL="0" indent="0" algn="l">
              <a:buNone/>
            </a:pPr>
            <a:r>
              <a:rPr lang="en-US" sz="2400" b="1" dirty="0">
                <a:solidFill>
                  <a:srgbClr val="1773A7"/>
                </a:solidFill>
                <a:latin typeface="Century Gothic" pitchFamily="34" charset="0"/>
                <a:ea typeface="Century Gothic" pitchFamily="34" charset="-122"/>
                <a:cs typeface="Century Gothic" pitchFamily="34" charset="-120"/>
              </a:rPr>
              <a:t>$46M</a:t>
            </a:r>
            <a:endParaRPr lang="en-US" sz="2400" dirty="0"/>
          </a:p>
        </p:txBody>
      </p:sp>
      <p:sp>
        <p:nvSpPr>
          <p:cNvPr id="25" name="Text 20"/>
          <p:cNvSpPr/>
          <p:nvPr/>
        </p:nvSpPr>
        <p:spPr>
          <a:xfrm>
            <a:off x="5235784" y="2790000"/>
            <a:ext cx="1720128" cy="380000"/>
          </a:xfrm>
          <a:prstGeom prst="rect">
            <a:avLst/>
          </a:prstGeom>
          <a:noFill/>
          <a:ln/>
        </p:spPr>
        <p:txBody>
          <a:bodyPr wrap="square" lIns="0" tIns="0" rIns="0" bIns="0" rtlCol="0" anchor="t"/>
          <a:lstStyle/>
          <a:p>
            <a:pPr marL="0" indent="0" algn="l">
              <a:buNone/>
            </a:pPr>
            <a:r>
              <a:rPr lang="en-US" sz="1150" b="1" dirty="0">
                <a:solidFill>
                  <a:srgbClr val="1A1A1A"/>
                </a:solidFill>
                <a:latin typeface="Century Gothic" pitchFamily="34" charset="0"/>
                <a:ea typeface="Century Gothic" pitchFamily="34" charset="-122"/>
                <a:cs typeface="Century Gothic" pitchFamily="34" charset="-120"/>
              </a:rPr>
              <a:t>Health Plan Savings</a:t>
            </a:r>
            <a:endParaRPr lang="en-US" sz="1150" dirty="0"/>
          </a:p>
        </p:txBody>
      </p:sp>
      <p:sp>
        <p:nvSpPr>
          <p:cNvPr id="26" name="Text 21"/>
          <p:cNvSpPr/>
          <p:nvPr/>
        </p:nvSpPr>
        <p:spPr>
          <a:xfrm>
            <a:off x="5235784" y="3190000"/>
            <a:ext cx="1720128" cy="420000"/>
          </a:xfrm>
          <a:prstGeom prst="rect">
            <a:avLst/>
          </a:prstGeom>
          <a:noFill/>
          <a:ln/>
        </p:spPr>
        <p:txBody>
          <a:bodyPr wrap="square" lIns="0" tIns="0" rIns="0" bIns="0" rtlCol="0" anchor="t"/>
          <a:lstStyle/>
          <a:p>
            <a:pPr marL="0" indent="0" algn="l">
              <a:buNone/>
            </a:pPr>
            <a:r>
              <a:rPr lang="en-US" sz="850" i="1" dirty="0">
                <a:solidFill>
                  <a:srgbClr val="6B6B6B"/>
                </a:solidFill>
                <a:latin typeface="Century Gothic" pitchFamily="34" charset="0"/>
                <a:ea typeface="Century Gothic" pitchFamily="34" charset="-122"/>
                <a:cs typeface="Century Gothic" pitchFamily="34" charset="-120"/>
              </a:rPr>
              <a:t>Annual, redesigned plan model</a:t>
            </a:r>
            <a:endParaRPr lang="en-US" sz="850" i="1" dirty="0"/>
          </a:p>
        </p:txBody>
      </p:sp>
      <p:sp>
        <p:nvSpPr>
          <p:cNvPr id="60" name="Shape 60"/>
          <p:cNvSpPr>
            <a:spLocks/>
          </p:cNvSpPr>
          <p:nvPr/>
        </p:nvSpPr>
        <p:spPr>
          <a:xfrm>
            <a:off x="9560003" y="2093392"/>
            <a:ext cx="2120128" cy="1650000"/>
          </a:xfrm>
          <a:prstGeom prst="rect">
            <a:avLst/>
          </a:prstGeom>
          <a:solidFill>
            <a:srgbClr val="E4F1F6"/>
          </a:solidFill>
          <a:ln w="9525">
            <a:solidFill>
              <a:srgbClr val="D9E3EA"/>
            </a:solidFill>
            <a:prstDash val="solid"/>
          </a:ln>
        </p:spPr>
        <p:txBody>
          <a:bodyPr/>
          <a:lstStyle/>
          <a:p>
            <a:endParaRPr lang="en-US" dirty="0"/>
          </a:p>
        </p:txBody>
      </p:sp>
      <p:sp>
        <p:nvSpPr>
          <p:cNvPr id="62" name="Text 62"/>
          <p:cNvSpPr>
            <a:spLocks/>
          </p:cNvSpPr>
          <p:nvPr/>
        </p:nvSpPr>
        <p:spPr>
          <a:xfrm>
            <a:off x="9760003" y="2218560"/>
            <a:ext cx="1720128" cy="560000"/>
          </a:xfrm>
          <a:prstGeom prst="rect">
            <a:avLst/>
          </a:prstGeom>
          <a:noFill/>
          <a:ln/>
        </p:spPr>
        <p:txBody>
          <a:bodyPr wrap="square" lIns="0" tIns="0" rIns="0" bIns="0" rtlCol="0" anchor="ctr"/>
          <a:lstStyle/>
          <a:p>
            <a:r>
              <a:rPr lang="en-US" sz="2400" b="1" dirty="0">
                <a:solidFill>
                  <a:srgbClr val="1773A7"/>
                </a:solidFill>
                <a:latin typeface="Century Gothic" pitchFamily="34" charset="0"/>
                <a:ea typeface="Century Gothic" pitchFamily="34" charset="-122"/>
                <a:cs typeface="Century Gothic" pitchFamily="34" charset="-120"/>
              </a:rPr>
              <a:t>$100M+</a:t>
            </a:r>
            <a:endParaRPr lang="en-US" sz="2400" dirty="0"/>
          </a:p>
        </p:txBody>
      </p:sp>
      <p:sp>
        <p:nvSpPr>
          <p:cNvPr id="63" name="Text 63"/>
          <p:cNvSpPr>
            <a:spLocks/>
          </p:cNvSpPr>
          <p:nvPr/>
        </p:nvSpPr>
        <p:spPr>
          <a:xfrm>
            <a:off x="9760003" y="2798560"/>
            <a:ext cx="1720128" cy="380000"/>
          </a:xfrm>
          <a:prstGeom prst="rect">
            <a:avLst/>
          </a:prstGeom>
          <a:noFill/>
          <a:ln/>
        </p:spPr>
        <p:txBody>
          <a:bodyPr wrap="square" lIns="0" tIns="0" rIns="0" bIns="0" rtlCol="0" anchor="t"/>
          <a:lstStyle/>
          <a:p>
            <a:pPr marL="0" indent="0" algn="l">
              <a:buNone/>
            </a:pPr>
            <a:r>
              <a:rPr lang="en-US" sz="1150" b="1" dirty="0">
                <a:solidFill>
                  <a:srgbClr val="1A1A1A"/>
                </a:solidFill>
                <a:latin typeface="Century Gothic" pitchFamily="34" charset="0"/>
                <a:ea typeface="Century Gothic" pitchFamily="34" charset="-122"/>
                <a:cs typeface="Century Gothic" pitchFamily="34" charset="-120"/>
              </a:rPr>
              <a:t>Total Estimated Savings</a:t>
            </a:r>
            <a:endParaRPr lang="en-US" sz="1150" dirty="0"/>
          </a:p>
        </p:txBody>
      </p:sp>
      <p:sp>
        <p:nvSpPr>
          <p:cNvPr id="64" name="Text 64"/>
          <p:cNvSpPr>
            <a:spLocks/>
          </p:cNvSpPr>
          <p:nvPr/>
        </p:nvSpPr>
        <p:spPr>
          <a:xfrm>
            <a:off x="9760003" y="3198560"/>
            <a:ext cx="1720128" cy="420000"/>
          </a:xfrm>
          <a:prstGeom prst="rect">
            <a:avLst/>
          </a:prstGeom>
          <a:noFill/>
          <a:ln/>
        </p:spPr>
        <p:txBody>
          <a:bodyPr wrap="square" lIns="0" tIns="0" rIns="0" bIns="0" rtlCol="0" anchor="t"/>
          <a:lstStyle/>
          <a:p>
            <a:pPr marL="0" indent="0" algn="l">
              <a:buNone/>
            </a:pPr>
            <a:r>
              <a:rPr lang="en-US" sz="850" i="1" dirty="0">
                <a:solidFill>
                  <a:srgbClr val="6B6B6B"/>
                </a:solidFill>
                <a:latin typeface="Century Gothic" pitchFamily="34" charset="0"/>
                <a:ea typeface="Century Gothic" pitchFamily="34" charset="-122"/>
                <a:cs typeface="Century Gothic" pitchFamily="34" charset="-120"/>
              </a:rPr>
              <a:t>$54M + $46M combined</a:t>
            </a:r>
            <a:endParaRPr lang="en-US" sz="850" i="1" dirty="0"/>
          </a:p>
        </p:txBody>
      </p:sp>
      <p:sp>
        <p:nvSpPr>
          <p:cNvPr id="70" name="Shape 70"/>
          <p:cNvSpPr/>
          <p:nvPr/>
        </p:nvSpPr>
        <p:spPr>
          <a:xfrm>
            <a:off x="7335324" y="2084832"/>
            <a:ext cx="2120128" cy="1650000"/>
          </a:xfrm>
          <a:prstGeom prst="rect">
            <a:avLst/>
          </a:prstGeom>
          <a:solidFill>
            <a:srgbClr val="FFFFFF"/>
          </a:solidFill>
          <a:ln w="9525">
            <a:solidFill>
              <a:srgbClr val="D9E3EA"/>
            </a:solidFill>
            <a:prstDash val="solid"/>
          </a:ln>
        </p:spPr>
        <p:txBody>
          <a:bodyPr/>
          <a:lstStyle/>
          <a:p>
            <a:endParaRPr lang="en-US" dirty="0"/>
          </a:p>
        </p:txBody>
      </p:sp>
      <p:sp>
        <p:nvSpPr>
          <p:cNvPr id="72" name="Text 72"/>
          <p:cNvSpPr/>
          <p:nvPr/>
        </p:nvSpPr>
        <p:spPr>
          <a:xfrm>
            <a:off x="7535324" y="2210000"/>
            <a:ext cx="1720128" cy="560000"/>
          </a:xfrm>
          <a:prstGeom prst="rect">
            <a:avLst/>
          </a:prstGeom>
          <a:noFill/>
          <a:ln/>
        </p:spPr>
        <p:txBody>
          <a:bodyPr wrap="square" lIns="0" tIns="0" rIns="0" bIns="0" rtlCol="0" anchor="ctr"/>
          <a:lstStyle/>
          <a:p>
            <a:r>
              <a:rPr lang="en-US" sz="2400" b="1" dirty="0">
                <a:solidFill>
                  <a:srgbClr val="BE5B35"/>
                </a:solidFill>
                <a:latin typeface="Century Gothic" pitchFamily="34" charset="0"/>
                <a:ea typeface="Century Gothic" pitchFamily="34" charset="-122"/>
                <a:cs typeface="Century Gothic" pitchFamily="34" charset="-120"/>
              </a:rPr>
              <a:t>7</a:t>
            </a:r>
            <a:endParaRPr lang="en-US" sz="2400" dirty="0"/>
          </a:p>
        </p:txBody>
      </p:sp>
      <p:sp>
        <p:nvSpPr>
          <p:cNvPr id="73" name="Text 73"/>
          <p:cNvSpPr/>
          <p:nvPr/>
        </p:nvSpPr>
        <p:spPr>
          <a:xfrm>
            <a:off x="7535324" y="2790000"/>
            <a:ext cx="1720128" cy="380000"/>
          </a:xfrm>
          <a:prstGeom prst="rect">
            <a:avLst/>
          </a:prstGeom>
          <a:noFill/>
          <a:ln/>
        </p:spPr>
        <p:txBody>
          <a:bodyPr wrap="square" lIns="0" tIns="0" rIns="0" bIns="0" rtlCol="0" anchor="t"/>
          <a:lstStyle/>
          <a:p>
            <a:pPr marL="0" indent="0" algn="l">
              <a:buNone/>
            </a:pPr>
            <a:r>
              <a:rPr lang="en-US" sz="1150" b="1" dirty="0">
                <a:solidFill>
                  <a:srgbClr val="1A1A1A"/>
                </a:solidFill>
                <a:latin typeface="Century Gothic" pitchFamily="34" charset="0"/>
                <a:ea typeface="Century Gothic" pitchFamily="34" charset="-122"/>
                <a:cs typeface="Century Gothic" pitchFamily="34" charset="-120"/>
              </a:rPr>
              <a:t>Schools Closed</a:t>
            </a:r>
            <a:endParaRPr lang="en-US" sz="1150" dirty="0"/>
          </a:p>
        </p:txBody>
      </p:sp>
      <p:sp>
        <p:nvSpPr>
          <p:cNvPr id="74" name="Text 74"/>
          <p:cNvSpPr/>
          <p:nvPr/>
        </p:nvSpPr>
        <p:spPr>
          <a:xfrm>
            <a:off x="7535324" y="3190000"/>
            <a:ext cx="1720128" cy="420000"/>
          </a:xfrm>
          <a:prstGeom prst="rect">
            <a:avLst/>
          </a:prstGeom>
          <a:noFill/>
          <a:ln/>
        </p:spPr>
        <p:txBody>
          <a:bodyPr wrap="square" lIns="0" tIns="0" rIns="0" bIns="0" rtlCol="0" anchor="t"/>
          <a:lstStyle/>
          <a:p>
            <a:pPr marL="0" indent="0" algn="l">
              <a:buNone/>
            </a:pPr>
            <a:r>
              <a:rPr lang="en-US" sz="850" i="1" dirty="0">
                <a:solidFill>
                  <a:srgbClr val="6B6B6B"/>
                </a:solidFill>
                <a:latin typeface="Century Gothic" pitchFamily="34" charset="0"/>
                <a:ea typeface="Century Gothic" pitchFamily="34" charset="-122"/>
                <a:cs typeface="Century Gothic" pitchFamily="34" charset="-120"/>
              </a:rPr>
              <a:t>Campus consolidations completed</a:t>
            </a:r>
            <a:endParaRPr lang="en-US" sz="850" i="1" dirty="0"/>
          </a:p>
        </p:txBody>
      </p:sp>
      <p:sp>
        <p:nvSpPr>
          <p:cNvPr id="80" name="Shape 80"/>
          <p:cNvSpPr/>
          <p:nvPr/>
        </p:nvSpPr>
        <p:spPr>
          <a:xfrm>
            <a:off x="502920" y="3934832"/>
            <a:ext cx="11185855" cy="1500000"/>
          </a:xfrm>
          <a:prstGeom prst="rect">
            <a:avLst/>
          </a:prstGeom>
          <a:solidFill>
            <a:srgbClr val="E4F1F6"/>
          </a:solidFill>
          <a:ln>
            <a:noFill/>
          </a:ln>
        </p:spPr>
        <p:txBody>
          <a:bodyPr/>
          <a:lstStyle/>
          <a:p>
            <a:endParaRPr lang="en-US" dirty="0"/>
          </a:p>
        </p:txBody>
      </p:sp>
      <p:sp>
        <p:nvSpPr>
          <p:cNvPr id="27" name="Text 22"/>
          <p:cNvSpPr/>
          <p:nvPr/>
        </p:nvSpPr>
        <p:spPr>
          <a:xfrm>
            <a:off x="960120" y="4084832"/>
            <a:ext cx="10271455" cy="1200000"/>
          </a:xfrm>
          <a:prstGeom prst="rect">
            <a:avLst/>
          </a:prstGeom>
          <a:noFill/>
          <a:ln/>
        </p:spPr>
        <p:txBody>
          <a:bodyPr wrap="square" lIns="0" tIns="0" rIns="0" bIns="0" rtlCol="0" anchor="ctr"/>
          <a:lstStyle/>
          <a:p>
            <a:pPr marL="0" indent="0" algn="l">
              <a:lnSpc>
                <a:spcPct val="115000"/>
              </a:lnSpc>
              <a:buNone/>
            </a:pPr>
            <a:r>
              <a:rPr lang="en-US" sz="1300" b="1" dirty="0">
                <a:solidFill>
                  <a:srgbClr val="BE5B35"/>
                </a:solidFill>
                <a:latin typeface="Century Gothic" pitchFamily="34" charset="0"/>
                <a:ea typeface="Century Gothic" pitchFamily="34" charset="-122"/>
                <a:cs typeface="Century Gothic" pitchFamily="34" charset="-120"/>
              </a:rPr>
              <a:t>Please note: </a:t>
            </a:r>
            <a:r>
              <a:rPr lang="en-US" sz="1300" dirty="0">
                <a:solidFill>
                  <a:srgbClr val="1A1A1A"/>
                </a:solidFill>
                <a:latin typeface="Century Gothic" pitchFamily="34" charset="0"/>
                <a:ea typeface="Century Gothic" pitchFamily="34" charset="-122"/>
                <a:cs typeface="Century Gothic" pitchFamily="34" charset="-120"/>
              </a:rPr>
              <a:t>The remaining roles have fixed workloads, and services are more likely to be affected if further reductions are needed. Every projected saving is verified before being counted toward future budgets.</a:t>
            </a:r>
            <a:endParaRPr lang="en-US" sz="1300" dirty="0"/>
          </a:p>
        </p:txBody>
      </p:sp>
      <p:pic>
        <p:nvPicPr>
          <p:cNvPr id="7" name="Picture 2">
            <a:extLst>
              <a:ext uri="{FF2B5EF4-FFF2-40B4-BE49-F238E27FC236}">
                <a16:creationId xmlns:a16="http://schemas.microsoft.com/office/drawing/2014/main" id="{72C4A097-9A4C-B00C-B456-7774F5CE34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7891" y="6027749"/>
            <a:ext cx="3873246" cy="74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Shape 18">
            <a:extLst>
              <a:ext uri="{FF2B5EF4-FFF2-40B4-BE49-F238E27FC236}">
                <a16:creationId xmlns:a16="http://schemas.microsoft.com/office/drawing/2014/main" id="{9D96E636-AA03-BE57-B5A5-B6437124FBE7}"/>
              </a:ext>
            </a:extLst>
          </p:cNvPr>
          <p:cNvSpPr/>
          <p:nvPr/>
        </p:nvSpPr>
        <p:spPr>
          <a:xfrm>
            <a:off x="9560003" y="2101952"/>
            <a:ext cx="82296" cy="1650000"/>
          </a:xfrm>
          <a:prstGeom prst="rect">
            <a:avLst/>
          </a:prstGeom>
          <a:solidFill>
            <a:srgbClr val="1773A7"/>
          </a:solidFill>
          <a:ln w="12700">
            <a:solidFill>
              <a:srgbClr val="1773A7"/>
            </a:solidFill>
            <a:prstDash val="solid"/>
          </a:ln>
        </p:spPr>
        <p:txBody>
          <a:bodyPr/>
          <a:lstStyle/>
          <a:p>
            <a:endParaRPr lang="en-US"/>
          </a:p>
        </p:txBody>
      </p:sp>
      <p:sp>
        <p:nvSpPr>
          <p:cNvPr id="31" name="Shape 13">
            <a:extLst>
              <a:ext uri="{FF2B5EF4-FFF2-40B4-BE49-F238E27FC236}">
                <a16:creationId xmlns:a16="http://schemas.microsoft.com/office/drawing/2014/main" id="{3E5DDC71-EC94-BBC8-6153-6D7E37A726B8}"/>
              </a:ext>
            </a:extLst>
          </p:cNvPr>
          <p:cNvSpPr/>
          <p:nvPr/>
        </p:nvSpPr>
        <p:spPr>
          <a:xfrm>
            <a:off x="7302318" y="2084832"/>
            <a:ext cx="82296" cy="1650000"/>
          </a:xfrm>
          <a:prstGeom prst="rect">
            <a:avLst/>
          </a:prstGeom>
          <a:solidFill>
            <a:srgbClr val="BE5B35"/>
          </a:solidFill>
          <a:ln w="12700">
            <a:solidFill>
              <a:srgbClr val="BE5B35"/>
            </a:solidFill>
            <a:prstDash val="solid"/>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home/claude/art/band_wide.png"/>
          <p:cNvPicPr>
            <a:picLocks noChangeAspect="1"/>
          </p:cNvPicPr>
          <p:nvPr/>
        </p:nvPicPr>
        <p:blipFill>
          <a:blip r:embed="rId3"/>
          <a:stretch>
            <a:fillRect/>
          </a:stretch>
        </p:blipFill>
        <p:spPr>
          <a:xfrm>
            <a:off x="502920" y="274320"/>
            <a:ext cx="11185855" cy="697687"/>
          </a:xfrm>
          <a:prstGeom prst="rect">
            <a:avLst/>
          </a:prstGeom>
        </p:spPr>
      </p:pic>
      <p:sp>
        <p:nvSpPr>
          <p:cNvPr id="3" name="Text 0"/>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What Is a Mill / Cost to Property Owners ?</a:t>
            </a:r>
            <a:endParaRPr lang="en-US" sz="2800" dirty="0"/>
          </a:p>
        </p:txBody>
      </p:sp>
      <p:sp>
        <p:nvSpPr>
          <p:cNvPr id="4" name="Text 1"/>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a:ea typeface="Century Gothic" pitchFamily="34" charset="-122"/>
                <a:cs typeface="Century Gothic" pitchFamily="34" charset="-120"/>
              </a:rPr>
              <a:t>A renewal of the existing one-mill property tax</a:t>
            </a:r>
            <a:endParaRPr lang="en-US" sz="1000">
              <a:latin typeface="Century Gothic"/>
            </a:endParaRPr>
          </a:p>
        </p:txBody>
      </p:sp>
      <p:sp>
        <p:nvSpPr>
          <p:cNvPr id="5" name="Text 2"/>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1000" dirty="0">
                <a:solidFill>
                  <a:srgbClr val="5A6570"/>
                </a:solidFill>
                <a:latin typeface="Century Gothic" pitchFamily="34" charset="0"/>
                <a:ea typeface="Century Gothic" pitchFamily="34" charset="-122"/>
                <a:cs typeface="Century Gothic" pitchFamily="34" charset="-120"/>
              </a:rPr>
              <a:t>For Informational Purposes Only</a:t>
            </a:r>
            <a:endParaRPr lang="en-US" sz="1000" dirty="0"/>
          </a:p>
        </p:txBody>
      </p:sp>
      <p:sp>
        <p:nvSpPr>
          <p:cNvPr id="8" name="Shape 3"/>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dirty="0"/>
          </a:p>
        </p:txBody>
      </p:sp>
      <p:sp>
        <p:nvSpPr>
          <p:cNvPr id="9" name="Text 4"/>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rPr>
              <a:t>14</a:t>
            </a:r>
            <a:endParaRPr lang="en-US" sz="1200" dirty="0"/>
          </a:p>
        </p:txBody>
      </p:sp>
      <p:sp>
        <p:nvSpPr>
          <p:cNvPr id="10" name="Shape 5"/>
          <p:cNvSpPr/>
          <p:nvPr/>
        </p:nvSpPr>
        <p:spPr>
          <a:xfrm>
            <a:off x="502920" y="1115568"/>
            <a:ext cx="11185855" cy="786384"/>
          </a:xfrm>
          <a:prstGeom prst="rect">
            <a:avLst/>
          </a:prstGeom>
          <a:solidFill>
            <a:srgbClr val="E4F1F6"/>
          </a:solidFill>
          <a:ln w="12700">
            <a:solidFill>
              <a:srgbClr val="E4F1F6"/>
            </a:solidFill>
            <a:prstDash val="solid"/>
          </a:ln>
        </p:spPr>
        <p:txBody>
          <a:bodyPr/>
          <a:lstStyle/>
          <a:p>
            <a:endParaRPr lang="en-US"/>
          </a:p>
        </p:txBody>
      </p:sp>
      <p:sp>
        <p:nvSpPr>
          <p:cNvPr id="11" name="Text 6"/>
          <p:cNvSpPr/>
          <p:nvPr/>
        </p:nvSpPr>
        <p:spPr>
          <a:xfrm>
            <a:off x="832104" y="1115568"/>
            <a:ext cx="10527487" cy="786384"/>
          </a:xfrm>
          <a:prstGeom prst="rect">
            <a:avLst/>
          </a:prstGeom>
          <a:noFill/>
          <a:ln/>
        </p:spPr>
        <p:txBody>
          <a:bodyPr wrap="square" lIns="0" tIns="0" rIns="0" bIns="0" rtlCol="0" anchor="ctr"/>
          <a:lstStyle/>
          <a:p>
            <a:pPr marL="0" indent="0" algn="l">
              <a:lnSpc>
                <a:spcPct val="120000"/>
              </a:lnSpc>
              <a:buNone/>
            </a:pPr>
            <a:r>
              <a:rPr lang="en-US" sz="1600" b="1" dirty="0">
                <a:solidFill>
                  <a:srgbClr val="1773A7"/>
                </a:solidFill>
                <a:latin typeface="Century Gothic"/>
                <a:ea typeface="Century Gothic" pitchFamily="34" charset="-122"/>
                <a:cs typeface="Century Gothic" pitchFamily="34" charset="-120"/>
              </a:rPr>
              <a:t>The mill or millage rate is the amount of property value used to calculate local property taxes. One mill equals $1 in taxes for every $1,000 of taxable property value (or $100 per $100,000).</a:t>
            </a:r>
            <a:endParaRPr lang="en-US" sz="1600">
              <a:latin typeface="Century Gothic"/>
            </a:endParaRPr>
          </a:p>
        </p:txBody>
      </p:sp>
      <p:sp>
        <p:nvSpPr>
          <p:cNvPr id="12" name="Shape 7"/>
          <p:cNvSpPr/>
          <p:nvPr/>
        </p:nvSpPr>
        <p:spPr>
          <a:xfrm>
            <a:off x="502920" y="2084832"/>
            <a:ext cx="3630168" cy="2999232"/>
          </a:xfrm>
          <a:prstGeom prst="rect">
            <a:avLst/>
          </a:prstGeom>
          <a:solidFill>
            <a:srgbClr val="FFFFFF"/>
          </a:solidFill>
          <a:ln w="9525">
            <a:solidFill>
              <a:srgbClr val="D9E3EA"/>
            </a:solidFill>
            <a:prstDash val="solid"/>
          </a:ln>
        </p:spPr>
        <p:txBody>
          <a:bodyPr/>
          <a:lstStyle/>
          <a:p>
            <a:endParaRPr lang="en-US" dirty="0"/>
          </a:p>
        </p:txBody>
      </p:sp>
      <p:sp>
        <p:nvSpPr>
          <p:cNvPr id="13" name="Shape 8"/>
          <p:cNvSpPr/>
          <p:nvPr/>
        </p:nvSpPr>
        <p:spPr>
          <a:xfrm>
            <a:off x="502920" y="2084832"/>
            <a:ext cx="82296" cy="2999232"/>
          </a:xfrm>
          <a:prstGeom prst="rect">
            <a:avLst/>
          </a:prstGeom>
          <a:solidFill>
            <a:srgbClr val="1773A7"/>
          </a:solidFill>
          <a:ln w="12700">
            <a:solidFill>
              <a:srgbClr val="1773A7"/>
            </a:solidFill>
            <a:prstDash val="solid"/>
          </a:ln>
        </p:spPr>
        <p:txBody>
          <a:bodyPr/>
          <a:lstStyle/>
          <a:p>
            <a:endParaRPr lang="en-US"/>
          </a:p>
        </p:txBody>
      </p:sp>
      <p:sp>
        <p:nvSpPr>
          <p:cNvPr id="14" name="Text 9"/>
          <p:cNvSpPr/>
          <p:nvPr/>
        </p:nvSpPr>
        <p:spPr>
          <a:xfrm>
            <a:off x="813816" y="2267712"/>
            <a:ext cx="3081528" cy="585216"/>
          </a:xfrm>
          <a:prstGeom prst="rect">
            <a:avLst/>
          </a:prstGeom>
          <a:noFill/>
          <a:ln/>
        </p:spPr>
        <p:txBody>
          <a:bodyPr wrap="square" lIns="0" tIns="0" rIns="0" bIns="0" rtlCol="0" anchor="ctr"/>
          <a:lstStyle/>
          <a:p>
            <a:pPr marL="0" indent="0" algn="l">
              <a:buNone/>
            </a:pPr>
            <a:r>
              <a:rPr lang="en-US" sz="2900" b="1" dirty="0">
                <a:solidFill>
                  <a:srgbClr val="1773A7"/>
                </a:solidFill>
                <a:latin typeface="Century Gothic" pitchFamily="34" charset="0"/>
                <a:ea typeface="Century Gothic" pitchFamily="34" charset="-122"/>
                <a:cs typeface="Century Gothic" pitchFamily="34" charset="-120"/>
              </a:rPr>
              <a:t>$418 - </a:t>
            </a:r>
            <a:r>
              <a:rPr lang="en-US" sz="2000" b="1" dirty="0">
                <a:solidFill>
                  <a:srgbClr val="1773A7"/>
                </a:solidFill>
                <a:latin typeface="Century Gothic" pitchFamily="34" charset="0"/>
                <a:ea typeface="Century Gothic" pitchFamily="34" charset="-122"/>
                <a:cs typeface="Century Gothic" pitchFamily="34" charset="-120"/>
              </a:rPr>
              <a:t>home</a:t>
            </a:r>
            <a:endParaRPr lang="en-US" sz="2900" dirty="0"/>
          </a:p>
        </p:txBody>
      </p:sp>
      <p:sp>
        <p:nvSpPr>
          <p:cNvPr id="15" name="Text 10"/>
          <p:cNvSpPr/>
          <p:nvPr/>
        </p:nvSpPr>
        <p:spPr>
          <a:xfrm>
            <a:off x="813816" y="2834640"/>
            <a:ext cx="3081528" cy="292608"/>
          </a:xfrm>
          <a:prstGeom prst="rect">
            <a:avLst/>
          </a:prstGeom>
          <a:noFill/>
          <a:ln/>
        </p:spPr>
        <p:txBody>
          <a:bodyPr wrap="square" lIns="0" tIns="0" rIns="0" bIns="0" rtlCol="0" anchor="ctr"/>
          <a:lstStyle/>
          <a:p>
            <a:pPr marL="0" indent="0" algn="l">
              <a:buNone/>
            </a:pPr>
            <a:r>
              <a:rPr lang="en-US" sz="1600" b="1" dirty="0">
                <a:solidFill>
                  <a:srgbClr val="5A6570"/>
                </a:solidFill>
                <a:latin typeface="Century Gothic" pitchFamily="34" charset="0"/>
                <a:ea typeface="Century Gothic" pitchFamily="34" charset="-122"/>
                <a:cs typeface="Century Gothic" pitchFamily="34" charset="-120"/>
              </a:rPr>
              <a:t>per year / $35 per month</a:t>
            </a:r>
            <a:endParaRPr lang="en-US" sz="1600" b="1" dirty="0"/>
          </a:p>
        </p:txBody>
      </p:sp>
      <p:sp>
        <p:nvSpPr>
          <p:cNvPr id="16" name="Text 11"/>
          <p:cNvSpPr/>
          <p:nvPr/>
        </p:nvSpPr>
        <p:spPr>
          <a:xfrm>
            <a:off x="813816" y="3218688"/>
            <a:ext cx="3081528" cy="1975104"/>
          </a:xfrm>
          <a:prstGeom prst="rect">
            <a:avLst/>
          </a:prstGeom>
          <a:noFill/>
          <a:ln/>
        </p:spPr>
        <p:txBody>
          <a:bodyPr wrap="square" lIns="0" tIns="0" rIns="0" bIns="0" rtlCol="0" anchor="t"/>
          <a:lstStyle/>
          <a:p>
            <a:pPr marL="0" indent="0" algn="l">
              <a:lnSpc>
                <a:spcPct val="120000"/>
              </a:lnSpc>
              <a:buNone/>
            </a:pPr>
            <a:r>
              <a:rPr lang="en-US" sz="1150" dirty="0">
                <a:solidFill>
                  <a:srgbClr val="1A1A1A"/>
                </a:solidFill>
                <a:latin typeface="Century Gothic" pitchFamily="34" charset="0"/>
                <a:ea typeface="Century Gothic" pitchFamily="34" charset="-122"/>
                <a:cs typeface="Century Gothic" pitchFamily="34" charset="-120"/>
              </a:rPr>
              <a:t>The average </a:t>
            </a:r>
            <a:r>
              <a:rPr lang="en-US" sz="1150" b="1" dirty="0">
                <a:solidFill>
                  <a:srgbClr val="1A1A1A"/>
                </a:solidFill>
                <a:latin typeface="Century Gothic" pitchFamily="34" charset="0"/>
                <a:ea typeface="Century Gothic" pitchFamily="34" charset="-122"/>
                <a:cs typeface="Century Gothic" pitchFamily="34" charset="-120"/>
              </a:rPr>
              <a:t>homeowner</a:t>
            </a:r>
            <a:r>
              <a:rPr lang="en-US" sz="1150" dirty="0">
                <a:solidFill>
                  <a:srgbClr val="1A1A1A"/>
                </a:solidFill>
                <a:latin typeface="Century Gothic" pitchFamily="34" charset="0"/>
                <a:ea typeface="Century Gothic" pitchFamily="34" charset="-122"/>
                <a:cs typeface="Century Gothic" pitchFamily="34" charset="-120"/>
              </a:rPr>
              <a:t> with a home market value of $652,756 and a School Board taxable value of $417,877, would invest approximately $418 that year or $35 per month, similar to what they currently invest.*</a:t>
            </a:r>
            <a:endParaRPr lang="en-US" sz="1150" dirty="0"/>
          </a:p>
        </p:txBody>
      </p:sp>
      <p:sp>
        <p:nvSpPr>
          <p:cNvPr id="17" name="Shape 12"/>
          <p:cNvSpPr/>
          <p:nvPr/>
        </p:nvSpPr>
        <p:spPr>
          <a:xfrm>
            <a:off x="4279392" y="2084832"/>
            <a:ext cx="3630168" cy="2999232"/>
          </a:xfrm>
          <a:prstGeom prst="rect">
            <a:avLst/>
          </a:prstGeom>
          <a:solidFill>
            <a:srgbClr val="F7F1ED"/>
          </a:solidFill>
          <a:ln w="9525">
            <a:solidFill>
              <a:srgbClr val="D9E3EA"/>
            </a:solidFill>
            <a:prstDash val="solid"/>
          </a:ln>
        </p:spPr>
        <p:txBody>
          <a:bodyPr/>
          <a:lstStyle/>
          <a:p>
            <a:endParaRPr lang="en-US" dirty="0"/>
          </a:p>
        </p:txBody>
      </p:sp>
      <p:sp>
        <p:nvSpPr>
          <p:cNvPr id="18" name="Shape 13"/>
          <p:cNvSpPr/>
          <p:nvPr/>
        </p:nvSpPr>
        <p:spPr>
          <a:xfrm>
            <a:off x="4279392" y="2084832"/>
            <a:ext cx="82296" cy="2999232"/>
          </a:xfrm>
          <a:prstGeom prst="rect">
            <a:avLst/>
          </a:prstGeom>
          <a:solidFill>
            <a:srgbClr val="BE5B35"/>
          </a:solidFill>
          <a:ln w="12700">
            <a:solidFill>
              <a:srgbClr val="BE5B35"/>
            </a:solidFill>
            <a:prstDash val="solid"/>
          </a:ln>
        </p:spPr>
        <p:txBody>
          <a:bodyPr/>
          <a:lstStyle/>
          <a:p>
            <a:endParaRPr lang="en-US"/>
          </a:p>
        </p:txBody>
      </p:sp>
      <p:sp>
        <p:nvSpPr>
          <p:cNvPr id="19" name="Text 14"/>
          <p:cNvSpPr/>
          <p:nvPr/>
        </p:nvSpPr>
        <p:spPr>
          <a:xfrm>
            <a:off x="4590288" y="2267712"/>
            <a:ext cx="3081528" cy="585216"/>
          </a:xfrm>
          <a:prstGeom prst="rect">
            <a:avLst/>
          </a:prstGeom>
          <a:noFill/>
          <a:ln/>
        </p:spPr>
        <p:txBody>
          <a:bodyPr wrap="square" lIns="0" tIns="0" rIns="0" bIns="0" rtlCol="0" anchor="ctr"/>
          <a:lstStyle/>
          <a:p>
            <a:pPr marL="0" indent="0" algn="l">
              <a:buNone/>
            </a:pPr>
            <a:r>
              <a:rPr lang="en-US" sz="2900" b="1" dirty="0">
                <a:solidFill>
                  <a:srgbClr val="BE5B35"/>
                </a:solidFill>
                <a:latin typeface="Century Gothic" pitchFamily="34" charset="0"/>
                <a:ea typeface="Century Gothic" pitchFamily="34" charset="-122"/>
                <a:cs typeface="Century Gothic" pitchFamily="34" charset="-120"/>
              </a:rPr>
              <a:t>$230 - </a:t>
            </a:r>
            <a:r>
              <a:rPr lang="en-US" sz="2000" b="1" dirty="0">
                <a:solidFill>
                  <a:srgbClr val="BE5B35"/>
                </a:solidFill>
                <a:latin typeface="Century Gothic" pitchFamily="34" charset="0"/>
                <a:ea typeface="Century Gothic" pitchFamily="34" charset="-122"/>
                <a:cs typeface="Century Gothic" pitchFamily="34" charset="-120"/>
              </a:rPr>
              <a:t>condominium</a:t>
            </a:r>
            <a:endParaRPr lang="en-US" sz="2900" dirty="0"/>
          </a:p>
        </p:txBody>
      </p:sp>
      <p:sp>
        <p:nvSpPr>
          <p:cNvPr id="20" name="Text 15"/>
          <p:cNvSpPr/>
          <p:nvPr/>
        </p:nvSpPr>
        <p:spPr>
          <a:xfrm>
            <a:off x="4590288" y="2834640"/>
            <a:ext cx="3081528" cy="292608"/>
          </a:xfrm>
          <a:prstGeom prst="rect">
            <a:avLst/>
          </a:prstGeom>
          <a:noFill/>
          <a:ln/>
        </p:spPr>
        <p:txBody>
          <a:bodyPr wrap="square" lIns="0" tIns="0" rIns="0" bIns="0" rtlCol="0" anchor="ctr"/>
          <a:lstStyle/>
          <a:p>
            <a:pPr marL="0" indent="0" algn="l">
              <a:buNone/>
            </a:pPr>
            <a:r>
              <a:rPr lang="en-US" sz="1600" b="1" dirty="0">
                <a:solidFill>
                  <a:srgbClr val="5A6570"/>
                </a:solidFill>
                <a:latin typeface="Century Gothic" pitchFamily="34" charset="0"/>
                <a:ea typeface="Century Gothic" pitchFamily="34" charset="-122"/>
                <a:cs typeface="Century Gothic" pitchFamily="34" charset="-120"/>
              </a:rPr>
              <a:t>per year / $19 per month</a:t>
            </a:r>
            <a:endParaRPr lang="en-US" sz="1600" b="1" dirty="0"/>
          </a:p>
        </p:txBody>
      </p:sp>
      <p:sp>
        <p:nvSpPr>
          <p:cNvPr id="21" name="Text 16"/>
          <p:cNvSpPr/>
          <p:nvPr/>
        </p:nvSpPr>
        <p:spPr>
          <a:xfrm>
            <a:off x="4590288" y="3218688"/>
            <a:ext cx="3081528" cy="1975104"/>
          </a:xfrm>
          <a:prstGeom prst="rect">
            <a:avLst/>
          </a:prstGeom>
          <a:noFill/>
          <a:ln/>
        </p:spPr>
        <p:txBody>
          <a:bodyPr wrap="square" lIns="0" tIns="0" rIns="0" bIns="0" rtlCol="0" anchor="t"/>
          <a:lstStyle/>
          <a:p>
            <a:pPr marL="0" indent="0" algn="l">
              <a:lnSpc>
                <a:spcPct val="120000"/>
              </a:lnSpc>
              <a:buNone/>
            </a:pPr>
            <a:r>
              <a:rPr lang="en-US" sz="1150" dirty="0">
                <a:solidFill>
                  <a:srgbClr val="1A1A1A"/>
                </a:solidFill>
                <a:latin typeface="Century Gothic" pitchFamily="34" charset="0"/>
                <a:ea typeface="Century Gothic" pitchFamily="34" charset="-122"/>
                <a:cs typeface="Century Gothic" pitchFamily="34" charset="-120"/>
              </a:rPr>
              <a:t>The average condo owner with a </a:t>
            </a:r>
            <a:r>
              <a:rPr lang="en-US" sz="1150" b="1" dirty="0">
                <a:solidFill>
                  <a:srgbClr val="1A1A1A"/>
                </a:solidFill>
                <a:latin typeface="Century Gothic" pitchFamily="34" charset="0"/>
                <a:ea typeface="Century Gothic" pitchFamily="34" charset="-122"/>
                <a:cs typeface="Century Gothic" pitchFamily="34" charset="-120"/>
              </a:rPr>
              <a:t>condo</a:t>
            </a:r>
            <a:r>
              <a:rPr lang="en-US" sz="1150" dirty="0">
                <a:solidFill>
                  <a:srgbClr val="1A1A1A"/>
                </a:solidFill>
                <a:latin typeface="Century Gothic" pitchFamily="34" charset="0"/>
                <a:ea typeface="Century Gothic" pitchFamily="34" charset="-122"/>
                <a:cs typeface="Century Gothic" pitchFamily="34" charset="-120"/>
              </a:rPr>
              <a:t> market value of $296,524 and a School Board taxable value of approximately $230,002, would invest approximately $230 that year or $19 per month, similar to what they currently invest.*</a:t>
            </a:r>
            <a:endParaRPr lang="en-US" sz="1150" dirty="0"/>
          </a:p>
        </p:txBody>
      </p:sp>
      <p:sp>
        <p:nvSpPr>
          <p:cNvPr id="22" name="Shape 17"/>
          <p:cNvSpPr/>
          <p:nvPr/>
        </p:nvSpPr>
        <p:spPr>
          <a:xfrm>
            <a:off x="8055864" y="2084832"/>
            <a:ext cx="3630168" cy="2999232"/>
          </a:xfrm>
          <a:prstGeom prst="rect">
            <a:avLst/>
          </a:prstGeom>
          <a:solidFill>
            <a:srgbClr val="E4F1F6"/>
          </a:solidFill>
          <a:ln w="9525">
            <a:solidFill>
              <a:srgbClr val="D9E3EA"/>
            </a:solidFill>
            <a:prstDash val="solid"/>
          </a:ln>
        </p:spPr>
        <p:txBody>
          <a:bodyPr/>
          <a:lstStyle/>
          <a:p>
            <a:endParaRPr lang="en-US"/>
          </a:p>
        </p:txBody>
      </p:sp>
      <p:sp>
        <p:nvSpPr>
          <p:cNvPr id="23" name="Shape 18"/>
          <p:cNvSpPr/>
          <p:nvPr/>
        </p:nvSpPr>
        <p:spPr>
          <a:xfrm>
            <a:off x="8055864" y="2084832"/>
            <a:ext cx="82296" cy="2999232"/>
          </a:xfrm>
          <a:prstGeom prst="rect">
            <a:avLst/>
          </a:prstGeom>
          <a:solidFill>
            <a:srgbClr val="1773A7"/>
          </a:solidFill>
          <a:ln w="12700">
            <a:solidFill>
              <a:srgbClr val="1773A7"/>
            </a:solidFill>
            <a:prstDash val="solid"/>
          </a:ln>
        </p:spPr>
        <p:txBody>
          <a:bodyPr/>
          <a:lstStyle/>
          <a:p>
            <a:endParaRPr lang="en-US"/>
          </a:p>
        </p:txBody>
      </p:sp>
      <p:sp>
        <p:nvSpPr>
          <p:cNvPr id="24" name="Text 19"/>
          <p:cNvSpPr/>
          <p:nvPr/>
        </p:nvSpPr>
        <p:spPr>
          <a:xfrm>
            <a:off x="8366760" y="2267712"/>
            <a:ext cx="3081528" cy="585216"/>
          </a:xfrm>
          <a:prstGeom prst="rect">
            <a:avLst/>
          </a:prstGeom>
          <a:noFill/>
          <a:ln/>
        </p:spPr>
        <p:txBody>
          <a:bodyPr wrap="square" lIns="0" tIns="0" rIns="0" bIns="0" rtlCol="0" anchor="ctr"/>
          <a:lstStyle/>
          <a:p>
            <a:pPr marL="0" indent="0" algn="l">
              <a:buNone/>
            </a:pPr>
            <a:r>
              <a:rPr lang="en-US" sz="2900" b="1" dirty="0">
                <a:solidFill>
                  <a:srgbClr val="1773A7"/>
                </a:solidFill>
                <a:latin typeface="Century Gothic" pitchFamily="34" charset="0"/>
                <a:ea typeface="Century Gothic" pitchFamily="34" charset="-122"/>
                <a:cs typeface="Century Gothic" pitchFamily="34" charset="-120"/>
              </a:rPr>
              <a:t>$358M</a:t>
            </a:r>
            <a:endParaRPr lang="en-US" sz="2900" dirty="0"/>
          </a:p>
        </p:txBody>
      </p:sp>
      <p:sp>
        <p:nvSpPr>
          <p:cNvPr id="25" name="Text 20"/>
          <p:cNvSpPr/>
          <p:nvPr/>
        </p:nvSpPr>
        <p:spPr>
          <a:xfrm>
            <a:off x="8366760" y="2834640"/>
            <a:ext cx="3081528" cy="292608"/>
          </a:xfrm>
          <a:prstGeom prst="rect">
            <a:avLst/>
          </a:prstGeom>
          <a:noFill/>
          <a:ln/>
        </p:spPr>
        <p:txBody>
          <a:bodyPr wrap="square" lIns="0" tIns="0" rIns="0" bIns="0" rtlCol="0" anchor="ctr"/>
          <a:lstStyle/>
          <a:p>
            <a:pPr marL="0" indent="0" algn="l">
              <a:buNone/>
            </a:pPr>
            <a:r>
              <a:rPr lang="en-US" sz="1600" b="1" dirty="0">
                <a:solidFill>
                  <a:srgbClr val="5A6570"/>
                </a:solidFill>
                <a:latin typeface="Century Gothic" pitchFamily="34" charset="0"/>
                <a:ea typeface="Century Gothic" pitchFamily="34" charset="-122"/>
                <a:cs typeface="Century Gothic" pitchFamily="34" charset="-120"/>
              </a:rPr>
              <a:t>generated annually</a:t>
            </a:r>
            <a:endParaRPr lang="en-US" sz="1600" b="1" dirty="0"/>
          </a:p>
        </p:txBody>
      </p:sp>
      <p:sp>
        <p:nvSpPr>
          <p:cNvPr id="26" name="Text 21"/>
          <p:cNvSpPr/>
          <p:nvPr/>
        </p:nvSpPr>
        <p:spPr>
          <a:xfrm>
            <a:off x="8366760" y="3218688"/>
            <a:ext cx="3081528" cy="1975104"/>
          </a:xfrm>
          <a:prstGeom prst="rect">
            <a:avLst/>
          </a:prstGeom>
          <a:noFill/>
          <a:ln/>
        </p:spPr>
        <p:txBody>
          <a:bodyPr wrap="square" lIns="0" tIns="0" rIns="0" bIns="0" rtlCol="0" anchor="t"/>
          <a:lstStyle/>
          <a:p>
            <a:pPr marL="0" indent="0" algn="l">
              <a:lnSpc>
                <a:spcPct val="120000"/>
              </a:lnSpc>
              <a:buNone/>
            </a:pPr>
            <a:r>
              <a:rPr lang="en-US" sz="1150" dirty="0">
                <a:solidFill>
                  <a:srgbClr val="1A1A1A"/>
                </a:solidFill>
                <a:latin typeface="Century Gothic" pitchFamily="34" charset="0"/>
                <a:ea typeface="Century Gothic" pitchFamily="34" charset="-122"/>
                <a:cs typeface="Century Gothic" pitchFamily="34" charset="-120"/>
              </a:rPr>
              <a:t>If approved by voters, the referendum would generate approximately </a:t>
            </a:r>
            <a:r>
              <a:rPr lang="en-US" sz="1150" b="1" dirty="0">
                <a:solidFill>
                  <a:srgbClr val="1A1A1A"/>
                </a:solidFill>
                <a:latin typeface="Century Gothic" pitchFamily="34" charset="0"/>
                <a:ea typeface="Century Gothic" pitchFamily="34" charset="-122"/>
                <a:cs typeface="Century Gothic" pitchFamily="34" charset="-120"/>
              </a:rPr>
              <a:t>$358 million </a:t>
            </a:r>
            <a:r>
              <a:rPr lang="en-US" sz="1150" dirty="0">
                <a:solidFill>
                  <a:srgbClr val="1A1A1A"/>
                </a:solidFill>
                <a:latin typeface="Century Gothic" pitchFamily="34" charset="0"/>
                <a:ea typeface="Century Gothic" pitchFamily="34" charset="-122"/>
                <a:cs typeface="Century Gothic" pitchFamily="34" charset="-120"/>
              </a:rPr>
              <a:t>annually — including $283 million for District-operated schools and $75 million for charter schools. The referendum renewal would cover four school years beginning with the 2027/28 school year.</a:t>
            </a:r>
            <a:endParaRPr lang="en-US" sz="1150" dirty="0"/>
          </a:p>
        </p:txBody>
      </p:sp>
      <p:sp>
        <p:nvSpPr>
          <p:cNvPr id="27" name="Text 22"/>
          <p:cNvSpPr/>
          <p:nvPr/>
        </p:nvSpPr>
        <p:spPr>
          <a:xfrm>
            <a:off x="502920" y="5193792"/>
            <a:ext cx="11185855" cy="548640"/>
          </a:xfrm>
          <a:prstGeom prst="rect">
            <a:avLst/>
          </a:prstGeom>
          <a:noFill/>
          <a:ln/>
        </p:spPr>
        <p:txBody>
          <a:bodyPr wrap="square" lIns="0" tIns="0" rIns="0" bIns="0" rtlCol="0" anchor="t"/>
          <a:lstStyle/>
          <a:p>
            <a:pPr marL="0" indent="0" algn="l">
              <a:lnSpc>
                <a:spcPct val="115000"/>
              </a:lnSpc>
              <a:buNone/>
            </a:pPr>
            <a:r>
              <a:rPr lang="en-US" sz="1000" i="1" dirty="0">
                <a:solidFill>
                  <a:srgbClr val="5A6570"/>
                </a:solidFill>
                <a:latin typeface="Century Gothic" pitchFamily="34" charset="0"/>
                <a:ea typeface="Century Gothic" pitchFamily="34" charset="-122"/>
                <a:cs typeface="Century Gothic" pitchFamily="34" charset="-120"/>
              </a:rPr>
              <a:t>*A homeowner's/condo owner's investment varies based on their School Board taxable value as determined by the Broward County Property Appraiser and may be subject to change annually.</a:t>
            </a:r>
            <a:endParaRPr lang="en-US" sz="1000" dirty="0"/>
          </a:p>
        </p:txBody>
      </p:sp>
      <p:pic>
        <p:nvPicPr>
          <p:cNvPr id="7" name="Picture 2">
            <a:extLst>
              <a:ext uri="{FF2B5EF4-FFF2-40B4-BE49-F238E27FC236}">
                <a16:creationId xmlns:a16="http://schemas.microsoft.com/office/drawing/2014/main" id="{72C4A097-9A4C-B00C-B456-7774F5CE34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7891" y="6027749"/>
            <a:ext cx="3873246" cy="74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1100023"/>
            <a:ext cx="12191695" cy="4642409"/>
          </a:xfrm>
          <a:prstGeom prst="rect">
            <a:avLst/>
          </a:prstGeom>
          <a:solidFill>
            <a:srgbClr val="EDF4F8"/>
          </a:solidFill>
          <a:ln w="12700">
            <a:solidFill>
              <a:srgbClr val="EDF4F8"/>
            </a:solidFill>
            <a:prstDash val="solid"/>
          </a:ln>
        </p:spPr>
        <p:txBody>
          <a:bodyPr/>
          <a:lstStyle/>
          <a:p>
            <a:endParaRPr lang="en-US"/>
          </a:p>
        </p:txBody>
      </p:sp>
      <p:pic>
        <p:nvPicPr>
          <p:cNvPr id="3" name="Image 0" descr="/home/claude/art/watermark_soft.png"/>
          <p:cNvPicPr>
            <a:picLocks noChangeAspect="1"/>
          </p:cNvPicPr>
          <p:nvPr/>
        </p:nvPicPr>
        <p:blipFill>
          <a:blip r:embed="rId3"/>
          <a:stretch>
            <a:fillRect/>
          </a:stretch>
        </p:blipFill>
        <p:spPr>
          <a:xfrm>
            <a:off x="8247888" y="1298448"/>
            <a:ext cx="3670402" cy="3904488"/>
          </a:xfrm>
          <a:prstGeom prst="rect">
            <a:avLst/>
          </a:prstGeom>
        </p:spPr>
      </p:pic>
      <p:pic>
        <p:nvPicPr>
          <p:cNvPr id="4" name="Image 1" descr="/home/claude/art/band_wide.png"/>
          <p:cNvPicPr>
            <a:picLocks noChangeAspect="1"/>
          </p:cNvPicPr>
          <p:nvPr/>
        </p:nvPicPr>
        <p:blipFill>
          <a:blip r:embed="rId4"/>
          <a:stretch>
            <a:fillRect/>
          </a:stretch>
        </p:blipFill>
        <p:spPr>
          <a:xfrm>
            <a:off x="502920" y="274320"/>
            <a:ext cx="11185855" cy="697687"/>
          </a:xfrm>
          <a:prstGeom prst="rect">
            <a:avLst/>
          </a:prstGeom>
        </p:spPr>
      </p:pic>
      <p:sp>
        <p:nvSpPr>
          <p:cNvPr id="5" name="Text 1"/>
          <p:cNvSpPr/>
          <p:nvPr/>
        </p:nvSpPr>
        <p:spPr>
          <a:xfrm>
            <a:off x="1645920" y="274320"/>
            <a:ext cx="8899855" cy="697687"/>
          </a:xfrm>
          <a:prstGeom prst="rect">
            <a:avLst/>
          </a:prstGeom>
          <a:noFill/>
          <a:ln/>
        </p:spPr>
        <p:txBody>
          <a:bodyPr wrap="square" lIns="0" tIns="0" rIns="0" bIns="0" rtlCol="0" anchor="ctr"/>
          <a:lstStyle/>
          <a:p>
            <a:pPr marL="0" indent="0" algn="ctr">
              <a:buNone/>
            </a:pPr>
            <a:r>
              <a:rPr lang="en-US" sz="2800" b="1" dirty="0">
                <a:solidFill>
                  <a:srgbClr val="FFFFFF"/>
                </a:solidFill>
                <a:latin typeface="Century Gothic" pitchFamily="34" charset="0"/>
                <a:ea typeface="Century Gothic" pitchFamily="34" charset="-122"/>
                <a:cs typeface="Century Gothic" pitchFamily="34" charset="-120"/>
              </a:rPr>
              <a:t>If Not Renewed</a:t>
            </a:r>
            <a:endParaRPr lang="en-US" sz="2800" dirty="0"/>
          </a:p>
        </p:txBody>
      </p:sp>
      <p:sp>
        <p:nvSpPr>
          <p:cNvPr id="6" name="Text 2"/>
          <p:cNvSpPr/>
          <p:nvPr/>
        </p:nvSpPr>
        <p:spPr>
          <a:xfrm>
            <a:off x="502920" y="5852160"/>
            <a:ext cx="4754880" cy="237744"/>
          </a:xfrm>
          <a:prstGeom prst="rect">
            <a:avLst/>
          </a:prstGeom>
          <a:noFill/>
          <a:ln/>
        </p:spPr>
        <p:txBody>
          <a:bodyPr wrap="square" lIns="0" tIns="0" rIns="0" bIns="0" rtlCol="0" anchor="ctr"/>
          <a:lstStyle/>
          <a:p>
            <a:pPr marL="0" indent="0" algn="l">
              <a:buNone/>
            </a:pPr>
            <a:r>
              <a:rPr lang="en-US" sz="1000" b="1" dirty="0">
                <a:solidFill>
                  <a:srgbClr val="1773A7"/>
                </a:solidFill>
                <a:latin typeface="Century Gothic"/>
                <a:ea typeface="Century Gothic" pitchFamily="34" charset="-122"/>
                <a:cs typeface="Century Gothic" pitchFamily="34" charset="-120"/>
              </a:rPr>
              <a:t>A renewal of the existing one-mill property tax</a:t>
            </a:r>
            <a:endParaRPr lang="en-US" sz="1000">
              <a:latin typeface="Century Gothic"/>
            </a:endParaRPr>
          </a:p>
        </p:txBody>
      </p:sp>
      <p:sp>
        <p:nvSpPr>
          <p:cNvPr id="7" name="Text 3"/>
          <p:cNvSpPr/>
          <p:nvPr/>
        </p:nvSpPr>
        <p:spPr>
          <a:xfrm>
            <a:off x="7848295" y="5852160"/>
            <a:ext cx="3840480" cy="237744"/>
          </a:xfrm>
          <a:prstGeom prst="rect">
            <a:avLst/>
          </a:prstGeom>
          <a:noFill/>
          <a:ln/>
        </p:spPr>
        <p:txBody>
          <a:bodyPr wrap="square" lIns="0" tIns="0" rIns="0" bIns="0" rtlCol="0" anchor="ctr"/>
          <a:lstStyle/>
          <a:p>
            <a:pPr marL="0" indent="0" algn="r">
              <a:buNone/>
            </a:pPr>
            <a:r>
              <a:rPr lang="en-US" sz="1000" dirty="0">
                <a:solidFill>
                  <a:srgbClr val="5A6570"/>
                </a:solidFill>
                <a:latin typeface="Century Gothic" pitchFamily="34" charset="0"/>
                <a:ea typeface="Century Gothic" pitchFamily="34" charset="-122"/>
                <a:cs typeface="Century Gothic" pitchFamily="34" charset="-120"/>
              </a:rPr>
              <a:t>For Informational Purposes Only</a:t>
            </a:r>
            <a:endParaRPr lang="en-US" sz="1000" dirty="0"/>
          </a:p>
        </p:txBody>
      </p:sp>
      <p:sp>
        <p:nvSpPr>
          <p:cNvPr id="10" name="Shape 4"/>
          <p:cNvSpPr/>
          <p:nvPr/>
        </p:nvSpPr>
        <p:spPr>
          <a:xfrm>
            <a:off x="5662422" y="6217920"/>
            <a:ext cx="866851" cy="364846"/>
          </a:xfrm>
          <a:prstGeom prst="rect">
            <a:avLst/>
          </a:prstGeom>
          <a:solidFill>
            <a:srgbClr val="BE5B35"/>
          </a:solidFill>
          <a:ln w="12700">
            <a:solidFill>
              <a:srgbClr val="BE5B35"/>
            </a:solidFill>
            <a:prstDash val="solid"/>
          </a:ln>
        </p:spPr>
        <p:txBody>
          <a:bodyPr/>
          <a:lstStyle/>
          <a:p>
            <a:endParaRPr lang="en-US"/>
          </a:p>
        </p:txBody>
      </p:sp>
      <p:sp>
        <p:nvSpPr>
          <p:cNvPr id="11" name="Text 5"/>
          <p:cNvSpPr/>
          <p:nvPr/>
        </p:nvSpPr>
        <p:spPr>
          <a:xfrm>
            <a:off x="5662422" y="6217920"/>
            <a:ext cx="866851" cy="364846"/>
          </a:xfrm>
          <a:prstGeom prst="rect">
            <a:avLst/>
          </a:prstGeom>
          <a:noFill/>
          <a:ln/>
        </p:spPr>
        <p:txBody>
          <a:bodyPr wrap="square" lIns="0" tIns="0" rIns="0" bIns="0" rtlCol="0" anchor="ctr"/>
          <a:lstStyle/>
          <a:p>
            <a:pPr marL="0" indent="0" algn="ctr">
              <a:buNone/>
            </a:pPr>
            <a:r>
              <a:rPr lang="en-US" sz="1200" b="1" dirty="0">
                <a:solidFill>
                  <a:srgbClr val="FFFFFF"/>
                </a:solidFill>
                <a:latin typeface="Century Gothic" pitchFamily="34" charset="0"/>
                <a:ea typeface="Century Gothic" pitchFamily="34" charset="-122"/>
                <a:cs typeface="Century Gothic" pitchFamily="34" charset="-120"/>
              </a:rPr>
              <a:t>15</a:t>
            </a:r>
            <a:endParaRPr lang="en-US" sz="1200" dirty="0"/>
          </a:p>
        </p:txBody>
      </p:sp>
      <p:sp>
        <p:nvSpPr>
          <p:cNvPr id="12" name="Shape 6"/>
          <p:cNvSpPr/>
          <p:nvPr/>
        </p:nvSpPr>
        <p:spPr>
          <a:xfrm>
            <a:off x="502920" y="1737360"/>
            <a:ext cx="11185855" cy="3108960"/>
          </a:xfrm>
          <a:prstGeom prst="rect">
            <a:avLst/>
          </a:prstGeom>
          <a:solidFill>
            <a:srgbClr val="F7F1ED"/>
          </a:solidFill>
          <a:ln w="12700">
            <a:solidFill>
              <a:srgbClr val="F7F1ED"/>
            </a:solidFill>
            <a:prstDash val="solid"/>
          </a:ln>
        </p:spPr>
        <p:txBody>
          <a:bodyPr/>
          <a:lstStyle/>
          <a:p>
            <a:endParaRPr lang="en-US"/>
          </a:p>
        </p:txBody>
      </p:sp>
      <p:sp>
        <p:nvSpPr>
          <p:cNvPr id="13" name="Shape 7"/>
          <p:cNvSpPr/>
          <p:nvPr/>
        </p:nvSpPr>
        <p:spPr>
          <a:xfrm>
            <a:off x="502920" y="1737360"/>
            <a:ext cx="82296" cy="3108960"/>
          </a:xfrm>
          <a:prstGeom prst="rect">
            <a:avLst/>
          </a:prstGeom>
          <a:solidFill>
            <a:srgbClr val="BE5B35"/>
          </a:solidFill>
          <a:ln w="12700">
            <a:solidFill>
              <a:srgbClr val="BE5B35"/>
            </a:solidFill>
            <a:prstDash val="solid"/>
          </a:ln>
        </p:spPr>
        <p:txBody>
          <a:bodyPr/>
          <a:lstStyle/>
          <a:p>
            <a:endParaRPr lang="en-US"/>
          </a:p>
        </p:txBody>
      </p:sp>
      <p:sp>
        <p:nvSpPr>
          <p:cNvPr id="14" name="Text 8"/>
          <p:cNvSpPr/>
          <p:nvPr/>
        </p:nvSpPr>
        <p:spPr>
          <a:xfrm>
            <a:off x="960120" y="2057400"/>
            <a:ext cx="4754880" cy="841248"/>
          </a:xfrm>
          <a:prstGeom prst="rect">
            <a:avLst/>
          </a:prstGeom>
          <a:noFill/>
          <a:ln/>
        </p:spPr>
        <p:txBody>
          <a:bodyPr wrap="square" lIns="0" tIns="0" rIns="0" bIns="0" rtlCol="0" anchor="ctr"/>
          <a:lstStyle/>
          <a:p>
            <a:pPr marL="0" indent="0" algn="l">
              <a:buNone/>
            </a:pPr>
            <a:r>
              <a:rPr lang="en-US" sz="4200" b="1" dirty="0">
                <a:solidFill>
                  <a:srgbClr val="BE5B35"/>
                </a:solidFill>
                <a:latin typeface="Century Gothic" pitchFamily="34" charset="0"/>
                <a:ea typeface="Century Gothic" pitchFamily="34" charset="-122"/>
                <a:cs typeface="Century Gothic" pitchFamily="34" charset="-120"/>
              </a:rPr>
              <a:t>$358 million</a:t>
            </a:r>
            <a:endParaRPr lang="en-US" sz="4200" dirty="0"/>
          </a:p>
        </p:txBody>
      </p:sp>
      <p:sp>
        <p:nvSpPr>
          <p:cNvPr id="15" name="Text 9"/>
          <p:cNvSpPr/>
          <p:nvPr/>
        </p:nvSpPr>
        <p:spPr>
          <a:xfrm>
            <a:off x="960120" y="3063240"/>
            <a:ext cx="9905695" cy="1463040"/>
          </a:xfrm>
          <a:prstGeom prst="rect">
            <a:avLst/>
          </a:prstGeom>
          <a:noFill/>
          <a:ln/>
        </p:spPr>
        <p:txBody>
          <a:bodyPr wrap="square" lIns="0" tIns="0" rIns="0" bIns="0" rtlCol="0" anchor="t"/>
          <a:lstStyle/>
          <a:p>
            <a:pPr marL="0" indent="0" algn="l">
              <a:lnSpc>
                <a:spcPct val="132000"/>
              </a:lnSpc>
              <a:buNone/>
            </a:pPr>
            <a:r>
              <a:rPr lang="en-US" sz="2100" dirty="0">
                <a:solidFill>
                  <a:srgbClr val="1A1A1A"/>
                </a:solidFill>
                <a:latin typeface="Century Gothic" pitchFamily="34" charset="0"/>
                <a:ea typeface="Century Gothic" pitchFamily="34" charset="-122"/>
                <a:cs typeface="Century Gothic" pitchFamily="34" charset="-120"/>
              </a:rPr>
              <a:t>The District would lose approximately $358 million annually currently funding safety and mental health positions and supplements.</a:t>
            </a:r>
            <a:endParaRPr lang="en-US" sz="2100" dirty="0"/>
          </a:p>
        </p:txBody>
      </p:sp>
      <p:pic>
        <p:nvPicPr>
          <p:cNvPr id="9" name="Picture 2">
            <a:extLst>
              <a:ext uri="{FF2B5EF4-FFF2-40B4-BE49-F238E27FC236}">
                <a16:creationId xmlns:a16="http://schemas.microsoft.com/office/drawing/2014/main" id="{924104CC-4168-F209-BF16-C191F09E53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7891" y="6027749"/>
            <a:ext cx="3873246" cy="74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rt/band_wide.png"/>
          <p:cNvPicPr>
            <a:picLocks noChangeAspect="1"/>
          </p:cNvPicPr>
          <p:nvPr/>
        </p:nvPicPr>
        <p:blipFill>
          <a:blip r:embed="rId3"/>
          <a:stretch>
            <a:fillRect/>
          </a:stretch>
        </p:blipFill>
        <p:spPr>
          <a:xfrm>
            <a:off x="585216" y="274320"/>
            <a:ext cx="11021263" cy="697687"/>
          </a:xfrm>
          <a:prstGeom prst="rect">
            <a:avLst/>
          </a:prstGeom>
        </p:spPr>
      </p:pic>
      <p:sp>
        <p:nvSpPr>
          <p:cNvPr id="3" name="Text 0"/>
          <p:cNvSpPr/>
          <p:nvPr/>
        </p:nvSpPr>
        <p:spPr>
          <a:xfrm>
            <a:off x="1728216" y="274320"/>
            <a:ext cx="9132824" cy="697687"/>
          </a:xfrm>
          <a:prstGeom prst="rect">
            <a:avLst/>
          </a:prstGeom>
          <a:noFill/>
          <a:ln/>
        </p:spPr>
        <p:txBody>
          <a:bodyPr wrap="square" lIns="0" tIns="0" rIns="0" bIns="0" rtlCol="0" anchor="ctr"/>
          <a:lstStyle/>
          <a:p>
            <a:pPr marL="0" indent="0" algn="ctr">
              <a:buNone/>
            </a:pPr>
            <a:r>
              <a:rPr lang="en-US" sz="2300" b="1" dirty="0">
                <a:solidFill>
                  <a:srgbClr val="FFFFFF"/>
                </a:solidFill>
                <a:latin typeface="Century Gothic" pitchFamily="34" charset="0"/>
                <a:ea typeface="Century Gothic" pitchFamily="34" charset="-122"/>
                <a:cs typeface="Century Gothic" pitchFamily="34" charset="-120"/>
              </a:rPr>
              <a:t>Learn More About the Secure The Next Generation Referendum</a:t>
            </a:r>
            <a:endParaRPr lang="en-US" sz="2300" dirty="0"/>
          </a:p>
        </p:txBody>
      </p:sp>
      <p:sp>
        <p:nvSpPr>
          <p:cNvPr id="5" name="Text 1"/>
          <p:cNvSpPr/>
          <p:nvPr/>
        </p:nvSpPr>
        <p:spPr>
          <a:xfrm>
            <a:off x="585216" y="5852160"/>
            <a:ext cx="4754880" cy="237744"/>
          </a:xfrm>
          <a:prstGeom prst="rect">
            <a:avLst/>
          </a:prstGeom>
          <a:noFill/>
          <a:ln/>
        </p:spPr>
        <p:txBody>
          <a:bodyPr wrap="square" lIns="0" tIns="0" rIns="0" bIns="0" rtlCol="0" anchor="ctr"/>
          <a:lstStyle/>
          <a:p>
            <a:pPr marL="0" indent="0" algn="l">
              <a:buNone/>
            </a:pPr>
            <a:r>
              <a:rPr lang="en-US" sz="850" b="1" dirty="0">
                <a:solidFill>
                  <a:srgbClr val="1773A7"/>
                </a:solidFill>
                <a:latin typeface="Century Gothic" pitchFamily="34" charset="0"/>
                <a:ea typeface="Century Gothic" pitchFamily="34" charset="-122"/>
                <a:cs typeface="Century Gothic" pitchFamily="34" charset="-120"/>
              </a:rPr>
              <a:t>A renewal of the existing one-mill property tax</a:t>
            </a:r>
            <a:endParaRPr lang="en-US" sz="850" dirty="0"/>
          </a:p>
        </p:txBody>
      </p:sp>
      <p:sp>
        <p:nvSpPr>
          <p:cNvPr id="6" name="Text 2"/>
          <p:cNvSpPr/>
          <p:nvPr/>
        </p:nvSpPr>
        <p:spPr>
          <a:xfrm>
            <a:off x="7765999" y="5852160"/>
            <a:ext cx="3840480" cy="237744"/>
          </a:xfrm>
          <a:prstGeom prst="rect">
            <a:avLst/>
          </a:prstGeom>
          <a:noFill/>
          <a:ln/>
        </p:spPr>
        <p:txBody>
          <a:bodyPr wrap="square" lIns="0" tIns="0" rIns="0" bIns="0" rtlCol="0" anchor="ctr"/>
          <a:lstStyle/>
          <a:p>
            <a:pPr marL="0" indent="0" algn="r">
              <a:buNone/>
            </a:pPr>
            <a:r>
              <a:rPr lang="en-US" sz="850" dirty="0">
                <a:solidFill>
                  <a:srgbClr val="6B6B6B"/>
                </a:solidFill>
                <a:latin typeface="Century Gothic" pitchFamily="34" charset="0"/>
                <a:ea typeface="Century Gothic" pitchFamily="34" charset="-122"/>
                <a:cs typeface="Century Gothic" pitchFamily="34" charset="-120"/>
              </a:rPr>
              <a:t>For Informational Purposes Only</a:t>
            </a:r>
            <a:endParaRPr lang="en-US" sz="850" dirty="0"/>
          </a:p>
        </p:txBody>
      </p:sp>
      <p:sp>
        <p:nvSpPr>
          <p:cNvPr id="9" name="Shape 4"/>
          <p:cNvSpPr/>
          <p:nvPr/>
        </p:nvSpPr>
        <p:spPr>
          <a:xfrm>
            <a:off x="859536" y="1554480"/>
            <a:ext cx="3063240" cy="3291840"/>
          </a:xfrm>
          <a:prstGeom prst="rect">
            <a:avLst/>
          </a:prstGeom>
          <a:solidFill>
            <a:srgbClr val="FFFFFF"/>
          </a:solidFill>
          <a:ln w="9525">
            <a:solidFill>
              <a:srgbClr val="E6EDF2"/>
            </a:solidFill>
            <a:prstDash val="solid"/>
          </a:ln>
          <a:effectLst>
            <a:outerShdw blurRad="88900" dist="12700" dir="5400000" algn="bl" rotWithShape="0">
              <a:srgbClr val="000000">
                <a:alpha val="9000"/>
              </a:srgbClr>
            </a:outerShdw>
          </a:effectLst>
        </p:spPr>
        <p:txBody>
          <a:bodyPr/>
          <a:lstStyle/>
          <a:p>
            <a:endParaRPr lang="en-US"/>
          </a:p>
        </p:txBody>
      </p:sp>
      <p:sp>
        <p:nvSpPr>
          <p:cNvPr id="10" name="Shape 5"/>
          <p:cNvSpPr/>
          <p:nvPr/>
        </p:nvSpPr>
        <p:spPr>
          <a:xfrm>
            <a:off x="859536" y="1554480"/>
            <a:ext cx="68580" cy="3291840"/>
          </a:xfrm>
          <a:prstGeom prst="rect">
            <a:avLst/>
          </a:prstGeom>
          <a:solidFill>
            <a:srgbClr val="1773A7"/>
          </a:solidFill>
          <a:ln w="12700">
            <a:solidFill>
              <a:srgbClr val="1773A7"/>
            </a:solidFill>
            <a:prstDash val="solid"/>
          </a:ln>
        </p:spPr>
        <p:txBody>
          <a:bodyPr/>
          <a:lstStyle/>
          <a:p>
            <a:endParaRPr lang="en-US"/>
          </a:p>
        </p:txBody>
      </p:sp>
      <p:sp>
        <p:nvSpPr>
          <p:cNvPr id="11" name="Text 6"/>
          <p:cNvSpPr/>
          <p:nvPr/>
        </p:nvSpPr>
        <p:spPr>
          <a:xfrm>
            <a:off x="1078992" y="1737360"/>
            <a:ext cx="2624328" cy="274320"/>
          </a:xfrm>
          <a:prstGeom prst="rect">
            <a:avLst/>
          </a:prstGeom>
          <a:noFill/>
          <a:ln/>
        </p:spPr>
        <p:txBody>
          <a:bodyPr wrap="square" lIns="0" tIns="0" rIns="0" bIns="0" rtlCol="0" anchor="ctr"/>
          <a:lstStyle/>
          <a:p>
            <a:pPr marL="0" indent="0" algn="ctr">
              <a:buNone/>
            </a:pPr>
            <a:r>
              <a:rPr lang="en-US" sz="1100" b="1" kern="0" spc="120" dirty="0">
                <a:solidFill>
                  <a:srgbClr val="1773A7"/>
                </a:solidFill>
                <a:latin typeface="Century Gothic" pitchFamily="34" charset="0"/>
                <a:ea typeface="Century Gothic" pitchFamily="34" charset="-122"/>
                <a:cs typeface="Century Gothic" pitchFamily="34" charset="-120"/>
              </a:rPr>
              <a:t>SCAN TO LEARN MORE</a:t>
            </a:r>
            <a:endParaRPr lang="en-US" sz="1100" dirty="0"/>
          </a:p>
        </p:txBody>
      </p:sp>
      <p:sp>
        <p:nvSpPr>
          <p:cNvPr id="13" name="Text 7"/>
          <p:cNvSpPr/>
          <p:nvPr/>
        </p:nvSpPr>
        <p:spPr>
          <a:xfrm>
            <a:off x="4471415" y="2032000"/>
            <a:ext cx="7135063" cy="365760"/>
          </a:xfrm>
          <a:prstGeom prst="rect">
            <a:avLst/>
          </a:prstGeom>
          <a:noFill/>
          <a:ln/>
        </p:spPr>
        <p:txBody>
          <a:bodyPr wrap="square" lIns="0" tIns="0" rIns="0" bIns="0" rtlCol="0" anchor="ctr"/>
          <a:lstStyle/>
          <a:p>
            <a:pPr marL="0" indent="0" algn="l">
              <a:buNone/>
            </a:pPr>
            <a:r>
              <a:rPr lang="en-US" sz="2400" b="1" dirty="0">
                <a:solidFill>
                  <a:srgbClr val="BE5B35"/>
                </a:solidFill>
                <a:latin typeface="Century Gothic" pitchFamily="34" charset="0"/>
                <a:ea typeface="Century Gothic" pitchFamily="34" charset="-122"/>
                <a:cs typeface="Century Gothic" pitchFamily="34" charset="-120"/>
              </a:rPr>
              <a:t>Visit Online</a:t>
            </a:r>
            <a:endParaRPr lang="en-US" sz="2400" dirty="0"/>
          </a:p>
        </p:txBody>
      </p:sp>
      <p:sp>
        <p:nvSpPr>
          <p:cNvPr id="14" name="Text 8"/>
          <p:cNvSpPr/>
          <p:nvPr/>
        </p:nvSpPr>
        <p:spPr>
          <a:xfrm>
            <a:off x="4471416" y="2519629"/>
            <a:ext cx="7456424" cy="697687"/>
          </a:xfrm>
          <a:prstGeom prst="rect">
            <a:avLst/>
          </a:prstGeom>
          <a:noFill/>
          <a:ln/>
        </p:spPr>
        <p:txBody>
          <a:bodyPr wrap="square" lIns="0" tIns="0" rIns="0" bIns="0" rtlCol="0" anchor="t"/>
          <a:lstStyle/>
          <a:p>
            <a:pPr marL="0" indent="0" algn="l">
              <a:lnSpc>
                <a:spcPct val="112000"/>
              </a:lnSpc>
              <a:buNone/>
            </a:pPr>
            <a:r>
              <a:rPr lang="en-US" sz="3000" b="1" dirty="0">
                <a:solidFill>
                  <a:srgbClr val="1773A7"/>
                </a:solidFill>
                <a:latin typeface="Century Gothic" pitchFamily="34" charset="0"/>
                <a:ea typeface="Century Gothic" pitchFamily="34" charset="-122"/>
                <a:cs typeface="Century Gothic" pitchFamily="34" charset="-120"/>
              </a:rPr>
              <a:t>browardschools.com/referendum2026</a:t>
            </a:r>
            <a:endParaRPr lang="en-US" sz="3000" dirty="0"/>
          </a:p>
        </p:txBody>
      </p:sp>
      <p:sp>
        <p:nvSpPr>
          <p:cNvPr id="15" name="Text 9"/>
          <p:cNvSpPr/>
          <p:nvPr/>
        </p:nvSpPr>
        <p:spPr>
          <a:xfrm>
            <a:off x="4471416" y="3639312"/>
            <a:ext cx="7135063" cy="1097280"/>
          </a:xfrm>
          <a:prstGeom prst="rect">
            <a:avLst/>
          </a:prstGeom>
          <a:noFill/>
          <a:ln/>
        </p:spPr>
        <p:txBody>
          <a:bodyPr wrap="square" lIns="0" tIns="0" rIns="0" bIns="0" rtlCol="0" anchor="t"/>
          <a:lstStyle/>
          <a:p>
            <a:pPr marL="0" indent="0" algn="l">
              <a:lnSpc>
                <a:spcPct val="130000"/>
              </a:lnSpc>
              <a:buNone/>
            </a:pPr>
            <a:r>
              <a:rPr lang="en-US" sz="1400" dirty="0">
                <a:solidFill>
                  <a:srgbClr val="1D1D1D"/>
                </a:solidFill>
                <a:latin typeface="Century Gothic" pitchFamily="34" charset="0"/>
                <a:ea typeface="Century Gothic" pitchFamily="34" charset="-122"/>
                <a:cs typeface="Century Gothic" pitchFamily="34" charset="-120"/>
              </a:rPr>
              <a:t>Scan the QR code or visit the website above for information about the Next Generation Referendum, including official ballot language, FAQs, and where to find your voting location.</a:t>
            </a:r>
            <a:endParaRPr lang="en-US" sz="1400" dirty="0"/>
          </a:p>
        </p:txBody>
      </p:sp>
      <p:pic>
        <p:nvPicPr>
          <p:cNvPr id="16" name="Picture 15">
            <a:extLst>
              <a:ext uri="{FF2B5EF4-FFF2-40B4-BE49-F238E27FC236}">
                <a16:creationId xmlns:a16="http://schemas.microsoft.com/office/drawing/2014/main" id="{4AB13DC2-CEC8-F482-30AB-C3B1FAE819B4}"/>
              </a:ext>
            </a:extLst>
          </p:cNvPr>
          <p:cNvPicPr>
            <a:picLocks noChangeAspect="1"/>
          </p:cNvPicPr>
          <p:nvPr/>
        </p:nvPicPr>
        <p:blipFill>
          <a:blip r:embed="rId4"/>
          <a:stretch>
            <a:fillRect/>
          </a:stretch>
        </p:blipFill>
        <p:spPr>
          <a:xfrm>
            <a:off x="1179576" y="2223364"/>
            <a:ext cx="2423160" cy="2423160"/>
          </a:xfrm>
          <a:prstGeom prst="rect">
            <a:avLst/>
          </a:prstGeom>
        </p:spPr>
      </p:pic>
      <p:sp>
        <p:nvSpPr>
          <p:cNvPr id="18" name="Shape 4">
            <a:extLst>
              <a:ext uri="{FF2B5EF4-FFF2-40B4-BE49-F238E27FC236}">
                <a16:creationId xmlns:a16="http://schemas.microsoft.com/office/drawing/2014/main" id="{5BF7CF17-898D-51E6-A10B-529684D70EED}"/>
              </a:ext>
            </a:extLst>
          </p:cNvPr>
          <p:cNvSpPr/>
          <p:nvPr/>
        </p:nvSpPr>
        <p:spPr>
          <a:xfrm>
            <a:off x="5662422" y="6217920"/>
            <a:ext cx="866851" cy="364846"/>
          </a:xfrm>
          <a:prstGeom prst="rect">
            <a:avLst/>
          </a:prstGeom>
          <a:solidFill>
            <a:srgbClr val="BE5B35"/>
          </a:solidFill>
          <a:ln w="12700">
            <a:solidFill>
              <a:srgbClr val="BE5B35"/>
            </a:solidFill>
            <a:prstDash val="solid"/>
          </a:ln>
        </p:spPr>
        <p:txBody>
          <a:bodyPr/>
          <a:lstStyle/>
          <a:p>
            <a:pPr algn="ctr"/>
            <a:r>
              <a:rPr lang="en-US" sz="1200" b="1" dirty="0">
                <a:solidFill>
                  <a:schemeClr val="bg1"/>
                </a:solidFill>
              </a:rPr>
              <a:t>16</a:t>
            </a:r>
            <a:endParaRPr lang="en-US" b="1"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288</TotalTime>
  <Words>2074</Words>
  <Application>Microsoft Office PowerPoint</Application>
  <PresentationFormat>Widescreen</PresentationFormat>
  <Paragraphs>294</Paragraphs>
  <Slides>16</Slides>
  <Notes>14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Generation Referendum</dc:title>
  <dc:subject>PptxGenJS Presentation</dc:subject>
  <dc:creator>Broward County Public Schools</dc:creator>
  <cp:lastModifiedBy>Armando J. Arana</cp:lastModifiedBy>
  <cp:revision>69</cp:revision>
  <cp:lastPrinted>2026-07-30T19:05:04Z</cp:lastPrinted>
  <dcterms:created xsi:type="dcterms:W3CDTF">2026-07-30T16:55:36Z</dcterms:created>
  <dcterms:modified xsi:type="dcterms:W3CDTF">2026-09-14T04:02:48Z</dcterms:modified>
</cp:coreProperties>
</file>